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embeddings/oleObject1.wdp" ContentType="image/vnd.ms-photo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1" r:id="rId1"/>
  </p:sldMasterIdLst>
  <p:notesMasterIdLst>
    <p:notesMasterId r:id="rId2"/>
  </p:notesMasterIdLst>
  <p:sldIdLst>
    <p:sldId id="461" r:id="rId3"/>
    <p:sldId id="535" r:id="rId4"/>
    <p:sldId id="462" r:id="rId5"/>
    <p:sldId id="465" r:id="rId6"/>
    <p:sldId id="439" r:id="rId7"/>
    <p:sldId id="477" r:id="rId8"/>
    <p:sldId id="504" r:id="rId9"/>
    <p:sldId id="566" r:id="rId10"/>
    <p:sldId id="466" r:id="rId11"/>
    <p:sldId id="530" r:id="rId12"/>
    <p:sldId id="512" r:id="rId13"/>
    <p:sldId id="557" r:id="rId14"/>
    <p:sldId id="558" r:id="rId15"/>
    <p:sldId id="559" r:id="rId16"/>
    <p:sldId id="560" r:id="rId17"/>
    <p:sldId id="561" r:id="rId18"/>
    <p:sldId id="562" r:id="rId19"/>
    <p:sldId id="563" r:id="rId20"/>
    <p:sldId id="556" r:id="rId21"/>
    <p:sldId id="569" r:id="rId22"/>
    <p:sldId id="565" r:id="rId23"/>
    <p:sldId id="567" r:id="rId24"/>
    <p:sldId id="440" r:id="rId25"/>
    <p:sldId id="441" r:id="rId26"/>
    <p:sldId id="442" r:id="rId27"/>
    <p:sldId id="568" r:id="rId28"/>
    <p:sldId id="506" r:id="rId29"/>
    <p:sldId id="444" r:id="rId30"/>
    <p:sldId id="445" r:id="rId31"/>
    <p:sldId id="518" r:id="rId32"/>
    <p:sldId id="519" r:id="rId33"/>
    <p:sldId id="448" r:id="rId34"/>
    <p:sldId id="449" r:id="rId35"/>
    <p:sldId id="450" r:id="rId36"/>
    <p:sldId id="536" r:id="rId37"/>
    <p:sldId id="537" r:id="rId38"/>
    <p:sldId id="538" r:id="rId39"/>
    <p:sldId id="539" r:id="rId40"/>
    <p:sldId id="540" r:id="rId41"/>
    <p:sldId id="541" r:id="rId42"/>
    <p:sldId id="542" r:id="rId43"/>
    <p:sldId id="543" r:id="rId44"/>
    <p:sldId id="555" r:id="rId45"/>
    <p:sldId id="545" r:id="rId46"/>
    <p:sldId id="546" r:id="rId47"/>
    <p:sldId id="547" r:id="rId48"/>
    <p:sldId id="548" r:id="rId49"/>
    <p:sldId id="511" r:id="rId50"/>
  </p:sldIdLst>
  <p:sldSz cx="9144000" cy="6858000" type="screen4x3"/>
  <p:notesSz cx="6799263" cy="9929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mAuthor id="0" name="PC" initials="P" lastIdx="2" clrIdx="0"/>
</p:cmAuthorLst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8901" autoAdjust="0"/>
    <p:restoredTop sz="79289" autoAdjust="0"/>
  </p:normalViewPr>
  <p:slideViewPr>
    <p:cSldViewPr>
      <p:cViewPr varScale="1">
        <p:scale>
          <a:sx n="100" d="100"/>
          <a:sy n="100" d="100"/>
        </p:scale>
        <p:origin x="996" y="90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6"/>
    </p:cViewPr>
  </p:sorterViewPr>
  <p:notesViewPr>
    <p:cSldViewPr>
      <p:cViewPr varScale="1">
        <p:scale>
          <a:sx n="78" d="100"/>
          <a:sy n="78" d="100"/>
        </p:scale>
        <p:origin x="-3942" y="-96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slide" Target="slides/slide14.xml"  /><Relationship Id="rId17" Type="http://schemas.openxmlformats.org/officeDocument/2006/relationships/slide" Target="slides/slide15.xml"  /><Relationship Id="rId18" Type="http://schemas.openxmlformats.org/officeDocument/2006/relationships/slide" Target="slides/slide16.xml"  /><Relationship Id="rId19" Type="http://schemas.openxmlformats.org/officeDocument/2006/relationships/slide" Target="slides/slide17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8.xml"  /><Relationship Id="rId21" Type="http://schemas.openxmlformats.org/officeDocument/2006/relationships/slide" Target="slides/slide19.xml"  /><Relationship Id="rId22" Type="http://schemas.openxmlformats.org/officeDocument/2006/relationships/slide" Target="slides/slide20.xml"  /><Relationship Id="rId23" Type="http://schemas.openxmlformats.org/officeDocument/2006/relationships/slide" Target="slides/slide21.xml"  /><Relationship Id="rId24" Type="http://schemas.openxmlformats.org/officeDocument/2006/relationships/slide" Target="slides/slide22.xml"  /><Relationship Id="rId25" Type="http://schemas.openxmlformats.org/officeDocument/2006/relationships/slide" Target="slides/slide23.xml"  /><Relationship Id="rId26" Type="http://schemas.openxmlformats.org/officeDocument/2006/relationships/slide" Target="slides/slide24.xml"  /><Relationship Id="rId27" Type="http://schemas.openxmlformats.org/officeDocument/2006/relationships/slide" Target="slides/slide25.xml"  /><Relationship Id="rId28" Type="http://schemas.openxmlformats.org/officeDocument/2006/relationships/slide" Target="slides/slide26.xml"  /><Relationship Id="rId29" Type="http://schemas.openxmlformats.org/officeDocument/2006/relationships/slide" Target="slides/slide27.xml"  /><Relationship Id="rId3" Type="http://schemas.openxmlformats.org/officeDocument/2006/relationships/slide" Target="slides/slide1.xml"  /><Relationship Id="rId30" Type="http://schemas.openxmlformats.org/officeDocument/2006/relationships/slide" Target="slides/slide28.xml"  /><Relationship Id="rId31" Type="http://schemas.openxmlformats.org/officeDocument/2006/relationships/slide" Target="slides/slide29.xml"  /><Relationship Id="rId32" Type="http://schemas.openxmlformats.org/officeDocument/2006/relationships/slide" Target="slides/slide30.xml"  /><Relationship Id="rId33" Type="http://schemas.openxmlformats.org/officeDocument/2006/relationships/slide" Target="slides/slide31.xml"  /><Relationship Id="rId34" Type="http://schemas.openxmlformats.org/officeDocument/2006/relationships/slide" Target="slides/slide32.xml"  /><Relationship Id="rId35" Type="http://schemas.openxmlformats.org/officeDocument/2006/relationships/slide" Target="slides/slide33.xml"  /><Relationship Id="rId36" Type="http://schemas.openxmlformats.org/officeDocument/2006/relationships/slide" Target="slides/slide34.xml"  /><Relationship Id="rId37" Type="http://schemas.openxmlformats.org/officeDocument/2006/relationships/slide" Target="slides/slide35.xml"  /><Relationship Id="rId38" Type="http://schemas.openxmlformats.org/officeDocument/2006/relationships/slide" Target="slides/slide36.xml"  /><Relationship Id="rId39" Type="http://schemas.openxmlformats.org/officeDocument/2006/relationships/slide" Target="slides/slide37.xml"  /><Relationship Id="rId4" Type="http://schemas.openxmlformats.org/officeDocument/2006/relationships/slide" Target="slides/slide2.xml"  /><Relationship Id="rId40" Type="http://schemas.openxmlformats.org/officeDocument/2006/relationships/slide" Target="slides/slide38.xml"  /><Relationship Id="rId41" Type="http://schemas.openxmlformats.org/officeDocument/2006/relationships/slide" Target="slides/slide39.xml"  /><Relationship Id="rId42" Type="http://schemas.openxmlformats.org/officeDocument/2006/relationships/slide" Target="slides/slide40.xml"  /><Relationship Id="rId43" Type="http://schemas.openxmlformats.org/officeDocument/2006/relationships/slide" Target="slides/slide41.xml"  /><Relationship Id="rId44" Type="http://schemas.openxmlformats.org/officeDocument/2006/relationships/slide" Target="slides/slide42.xml"  /><Relationship Id="rId45" Type="http://schemas.openxmlformats.org/officeDocument/2006/relationships/slide" Target="slides/slide43.xml"  /><Relationship Id="rId46" Type="http://schemas.openxmlformats.org/officeDocument/2006/relationships/slide" Target="slides/slide44.xml"  /><Relationship Id="rId47" Type="http://schemas.openxmlformats.org/officeDocument/2006/relationships/slide" Target="slides/slide45.xml"  /><Relationship Id="rId48" Type="http://schemas.openxmlformats.org/officeDocument/2006/relationships/slide" Target="slides/slide46.xml"  /><Relationship Id="rId49" Type="http://schemas.openxmlformats.org/officeDocument/2006/relationships/slide" Target="slides/slide47.xml"  /><Relationship Id="rId5" Type="http://schemas.openxmlformats.org/officeDocument/2006/relationships/slide" Target="slides/slide3.xml"  /><Relationship Id="rId50" Type="http://schemas.openxmlformats.org/officeDocument/2006/relationships/slide" Target="slides/slide48.xml"  /><Relationship Id="rId51" Type="http://schemas.openxmlformats.org/officeDocument/2006/relationships/commentAuthors" Target="commentAuthors.xml"  /><Relationship Id="rId52" Type="http://schemas.openxmlformats.org/officeDocument/2006/relationships/presProps" Target="presProps.xml"  /><Relationship Id="rId53" Type="http://schemas.openxmlformats.org/officeDocument/2006/relationships/viewProps" Target="viewProps.xml"  /><Relationship Id="rId54" Type="http://schemas.openxmlformats.org/officeDocument/2006/relationships/theme" Target="theme/theme1.xml"  /><Relationship Id="rId55" Type="http://schemas.openxmlformats.org/officeDocument/2006/relationships/tableStyles" Target="tableStyles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1" y="1"/>
            <a:ext cx="2946347" cy="496490"/>
          </a:xfrm>
          <a:prstGeom prst="rect">
            <a:avLst/>
          </a:prstGeom>
        </p:spPr>
        <p:txBody>
          <a:bodyPr vert="horz" lIns="91449" tIns="45725" rIns="91449" bIns="45725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1343" y="1"/>
            <a:ext cx="2946347" cy="496490"/>
          </a:xfrm>
          <a:prstGeom prst="rect">
            <a:avLst/>
          </a:prstGeom>
        </p:spPr>
        <p:txBody>
          <a:bodyPr vert="horz" lIns="91449" tIns="45725" rIns="91449" bIns="45725"/>
          <a:lstStyle>
            <a:lvl1pPr algn="r">
              <a:defRPr sz="1200"/>
            </a:lvl1pPr>
          </a:lstStyle>
          <a:p>
            <a:pPr lvl="0">
              <a:defRPr/>
            </a:pPr>
            <a:fld id="{4C92D8E9-35A2-4D6A-935B-F26CDA8D5D26}" type="datetime1">
              <a:rPr lang="ko-KR" altLang="en-US"/>
              <a:pPr lvl="0">
                <a:defRPr/>
              </a:pPr>
              <a:t>2026-01-07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927" y="4716662"/>
            <a:ext cx="5439410" cy="4468416"/>
          </a:xfrm>
          <a:prstGeom prst="rect">
            <a:avLst/>
          </a:prstGeom>
        </p:spPr>
        <p:txBody>
          <a:bodyPr vert="horz" lIns="91449" tIns="45725" rIns="91449" bIns="45725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6347" cy="496490"/>
          </a:xfrm>
          <a:prstGeom prst="rect">
            <a:avLst/>
          </a:prstGeom>
        </p:spPr>
        <p:txBody>
          <a:bodyPr vert="horz" lIns="91449" tIns="45725" rIns="91449" bIns="45725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1343" y="9431600"/>
            <a:ext cx="2946347" cy="496490"/>
          </a:xfrm>
          <a:prstGeom prst="rect">
            <a:avLst/>
          </a:prstGeom>
        </p:spPr>
        <p:txBody>
          <a:bodyPr vert="horz" lIns="91449" tIns="45725" rIns="91449" bIns="45725" anchor="b"/>
          <a:lstStyle>
            <a:lvl1pPr algn="r">
              <a:defRPr sz="1200"/>
            </a:lvl1pPr>
          </a:lstStyle>
          <a:p>
            <a:pPr lvl="0">
              <a:defRPr/>
            </a:pPr>
            <a:fld id="{C01A664A-EA57-4297-8481-9972B9B4F7D7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slide" Target="../slides/slide10.xml"  /><Relationship Id="rId2" Type="http://schemas.openxmlformats.org/officeDocument/2006/relationships/notesMaster" Target="../notesMasters/notesMaster1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1.xml"  /><Relationship Id="rId2" Type="http://schemas.openxmlformats.org/officeDocument/2006/relationships/notesMaster" Target="../notesMasters/notesMaster1.xml"  /></Relationships>
</file>

<file path=ppt/notesSlides/_rels/notesSlide12.xml.rels><?xml version="1.0" encoding="UTF-8" standalone="yes" ?><Relationships xmlns="http://schemas.openxmlformats.org/package/2006/relationships"><Relationship Id="rId1" Type="http://schemas.openxmlformats.org/officeDocument/2006/relationships/slide" Target="../slides/slide12.xml"  /><Relationship Id="rId2" Type="http://schemas.openxmlformats.org/officeDocument/2006/relationships/notesMaster" Target="../notesMasters/notesMaster1.xml"  /></Relationships>
</file>

<file path=ppt/notesSlides/_rels/notesSlide13.xml.rels><?xml version="1.0" encoding="UTF-8" standalone="yes" ?><Relationships xmlns="http://schemas.openxmlformats.org/package/2006/relationships"><Relationship Id="rId1" Type="http://schemas.openxmlformats.org/officeDocument/2006/relationships/slide" Target="../slides/slide13.xml"  /><Relationship Id="rId2" Type="http://schemas.openxmlformats.org/officeDocument/2006/relationships/notesMaster" Target="../notesMasters/notesMaster1.xml"  /></Relationships>
</file>

<file path=ppt/notesSlides/_rels/notesSlide14.xml.rels><?xml version="1.0" encoding="UTF-8" standalone="yes" ?><Relationships xmlns="http://schemas.openxmlformats.org/package/2006/relationships"><Relationship Id="rId1" Type="http://schemas.openxmlformats.org/officeDocument/2006/relationships/slide" Target="../slides/slide14.xml"  /><Relationship Id="rId2" Type="http://schemas.openxmlformats.org/officeDocument/2006/relationships/notesMaster" Target="../notesMasters/notesMaster1.xml"  /></Relationships>
</file>

<file path=ppt/notesSlides/_rels/notesSlide15.xml.rels><?xml version="1.0" encoding="UTF-8" standalone="yes" ?><Relationships xmlns="http://schemas.openxmlformats.org/package/2006/relationships"><Relationship Id="rId1" Type="http://schemas.openxmlformats.org/officeDocument/2006/relationships/slide" Target="../slides/slide15.xml"  /><Relationship Id="rId2" Type="http://schemas.openxmlformats.org/officeDocument/2006/relationships/notesMaster" Target="../notesMasters/notesMaster1.xml"  /></Relationships>
</file>

<file path=ppt/notesSlides/_rels/notesSlide16.xml.rels><?xml version="1.0" encoding="UTF-8" standalone="yes" ?><Relationships xmlns="http://schemas.openxmlformats.org/package/2006/relationships"><Relationship Id="rId1" Type="http://schemas.openxmlformats.org/officeDocument/2006/relationships/slide" Target="../slides/slide16.xml"  /><Relationship Id="rId2" Type="http://schemas.openxmlformats.org/officeDocument/2006/relationships/notesMaster" Target="../notesMasters/notesMaster1.xml"  /></Relationships>
</file>

<file path=ppt/notesSlides/_rels/notesSlide17.xml.rels><?xml version="1.0" encoding="UTF-8" standalone="yes" ?><Relationships xmlns="http://schemas.openxmlformats.org/package/2006/relationships"><Relationship Id="rId1" Type="http://schemas.openxmlformats.org/officeDocument/2006/relationships/slide" Target="../slides/slide17.xml"  /><Relationship Id="rId2" Type="http://schemas.openxmlformats.org/officeDocument/2006/relationships/notesMaster" Target="../notesMasters/notesMaster1.xml"  /></Relationships>
</file>

<file path=ppt/notesSlides/_rels/notesSlide18.xml.rels><?xml version="1.0" encoding="UTF-8" standalone="yes" ?><Relationships xmlns="http://schemas.openxmlformats.org/package/2006/relationships"><Relationship Id="rId1" Type="http://schemas.openxmlformats.org/officeDocument/2006/relationships/slide" Target="../slides/slide18.xml"  /><Relationship Id="rId2" Type="http://schemas.openxmlformats.org/officeDocument/2006/relationships/notesMaster" Target="../notesMasters/notesMaster1.xml"  /></Relationships>
</file>

<file path=ppt/notesSlides/_rels/notesSlide19.xml.rels><?xml version="1.0" encoding="UTF-8" standalone="yes" ?><Relationships xmlns="http://schemas.openxmlformats.org/package/2006/relationships"><Relationship Id="rId1" Type="http://schemas.openxmlformats.org/officeDocument/2006/relationships/slide" Target="../slides/slide19.xml"  /><Relationship Id="rId2" Type="http://schemas.openxmlformats.org/officeDocument/2006/relationships/notesMaster" Target="../notesMasters/notesMaster1.xml"  /></Relationships>
</file>

<file path=ppt/notesSlides/_rels/notesSlide20.xml.rels><?xml version="1.0" encoding="UTF-8" standalone="yes" ?><Relationships xmlns="http://schemas.openxmlformats.org/package/2006/relationships"><Relationship Id="rId1" Type="http://schemas.openxmlformats.org/officeDocument/2006/relationships/slide" Target="../slides/slide20.xml"  /><Relationship Id="rId2" Type="http://schemas.openxmlformats.org/officeDocument/2006/relationships/notesMaster" Target="../notesMasters/notesMaster1.xml"  /></Relationships>
</file>

<file path=ppt/notesSlides/_rels/notesSlide21.xml.rels><?xml version="1.0" encoding="UTF-8" standalone="yes" ?><Relationships xmlns="http://schemas.openxmlformats.org/package/2006/relationships"><Relationship Id="rId1" Type="http://schemas.openxmlformats.org/officeDocument/2006/relationships/slide" Target="../slides/slide21.xml"  /><Relationship Id="rId2" Type="http://schemas.openxmlformats.org/officeDocument/2006/relationships/notesMaster" Target="../notesMasters/notesMaster1.xml"  /></Relationships>
</file>

<file path=ppt/notesSlides/_rels/notesSlide2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2.xml"  /><Relationship Id="rId2" Type="http://schemas.openxmlformats.org/officeDocument/2006/relationships/notesMaster" Target="../notesMasters/notesMaster1.xml"  /></Relationships>
</file>

<file path=ppt/notesSlides/_rels/notesSlide23.xml.rels><?xml version="1.0" encoding="UTF-8" standalone="yes" ?><Relationships xmlns="http://schemas.openxmlformats.org/package/2006/relationships"><Relationship Id="rId1" Type="http://schemas.openxmlformats.org/officeDocument/2006/relationships/slide" Target="../slides/slide23.xml"  /><Relationship Id="rId2" Type="http://schemas.openxmlformats.org/officeDocument/2006/relationships/notesMaster" Target="../notesMasters/notesMaster1.xml"  /></Relationships>
</file>

<file path=ppt/notesSlides/_rels/notesSlide24.xml.rels><?xml version="1.0" encoding="UTF-8" standalone="yes" ?><Relationships xmlns="http://schemas.openxmlformats.org/package/2006/relationships"><Relationship Id="rId1" Type="http://schemas.openxmlformats.org/officeDocument/2006/relationships/slide" Target="../slides/slide24.xml"  /><Relationship Id="rId2" Type="http://schemas.openxmlformats.org/officeDocument/2006/relationships/notesMaster" Target="../notesMasters/notesMaster1.xml"  /></Relationships>
</file>

<file path=ppt/notesSlides/_rels/notesSlide25.xml.rels><?xml version="1.0" encoding="UTF-8" standalone="yes" ?><Relationships xmlns="http://schemas.openxmlformats.org/package/2006/relationships"><Relationship Id="rId1" Type="http://schemas.openxmlformats.org/officeDocument/2006/relationships/slide" Target="../slides/slide25.xml"  /><Relationship Id="rId2" Type="http://schemas.openxmlformats.org/officeDocument/2006/relationships/notesMaster" Target="../notesMasters/notesMaster1.xml"  /></Relationships>
</file>

<file path=ppt/notesSlides/_rels/notesSlide26.xml.rels><?xml version="1.0" encoding="UTF-8" standalone="yes" ?><Relationships xmlns="http://schemas.openxmlformats.org/package/2006/relationships"><Relationship Id="rId1" Type="http://schemas.openxmlformats.org/officeDocument/2006/relationships/slide" Target="../slides/slide26.xml"  /><Relationship Id="rId2" Type="http://schemas.openxmlformats.org/officeDocument/2006/relationships/notesMaster" Target="../notesMasters/notesMaster1.xml"  /></Relationships>
</file>

<file path=ppt/notesSlides/_rels/notesSlide27.xml.rels><?xml version="1.0" encoding="UTF-8" standalone="yes" ?><Relationships xmlns="http://schemas.openxmlformats.org/package/2006/relationships"><Relationship Id="rId1" Type="http://schemas.openxmlformats.org/officeDocument/2006/relationships/slide" Target="../slides/slide27.xml"  /><Relationship Id="rId2" Type="http://schemas.openxmlformats.org/officeDocument/2006/relationships/notesMaster" Target="../notesMasters/notesMaster1.xml"  /></Relationships>
</file>

<file path=ppt/notesSlides/_rels/notesSlide28.xml.rels><?xml version="1.0" encoding="UTF-8" standalone="yes" ?><Relationships xmlns="http://schemas.openxmlformats.org/package/2006/relationships"><Relationship Id="rId1" Type="http://schemas.openxmlformats.org/officeDocument/2006/relationships/slide" Target="../slides/slide28.xml"  /><Relationship Id="rId2" Type="http://schemas.openxmlformats.org/officeDocument/2006/relationships/notesMaster" Target="../notesMasters/notesMaster1.xml"  /></Relationships>
</file>

<file path=ppt/notesSlides/_rels/notesSlide29.xml.rels><?xml version="1.0" encoding="UTF-8" standalone="yes" ?><Relationships xmlns="http://schemas.openxmlformats.org/package/2006/relationships"><Relationship Id="rId1" Type="http://schemas.openxmlformats.org/officeDocument/2006/relationships/slide" Target="../slides/slide29.xml"  /><Relationship Id="rId2" Type="http://schemas.openxmlformats.org/officeDocument/2006/relationships/notesMaster" Target="../notesMasters/notesMaster1.xml"  /></Relationships>
</file>

<file path=ppt/notesSlides/_rels/notesSlide30.xml.rels><?xml version="1.0" encoding="UTF-8" standalone="yes" ?><Relationships xmlns="http://schemas.openxmlformats.org/package/2006/relationships"><Relationship Id="rId1" Type="http://schemas.openxmlformats.org/officeDocument/2006/relationships/slide" Target="../slides/slide30.xml"  /><Relationship Id="rId2" Type="http://schemas.openxmlformats.org/officeDocument/2006/relationships/notesMaster" Target="../notesMasters/notesMaster1.xml"  /></Relationships>
</file>

<file path=ppt/notesSlides/_rels/notesSlide31.xml.rels><?xml version="1.0" encoding="UTF-8" standalone="yes" ?><Relationships xmlns="http://schemas.openxmlformats.org/package/2006/relationships"><Relationship Id="rId1" Type="http://schemas.openxmlformats.org/officeDocument/2006/relationships/slide" Target="../slides/slide31.xml"  /><Relationship Id="rId2" Type="http://schemas.openxmlformats.org/officeDocument/2006/relationships/notesMaster" Target="../notesMasters/notesMaster1.xml"  /></Relationships>
</file>

<file path=ppt/notesSlides/_rels/notesSlide32.xml.rels><?xml version="1.0" encoding="UTF-8" standalone="yes" ?><Relationships xmlns="http://schemas.openxmlformats.org/package/2006/relationships"><Relationship Id="rId1" Type="http://schemas.openxmlformats.org/officeDocument/2006/relationships/slide" Target="../slides/slide32.xml"  /><Relationship Id="rId2" Type="http://schemas.openxmlformats.org/officeDocument/2006/relationships/notesMaster" Target="../notesMasters/notesMaster1.xml"  /></Relationships>
</file>

<file path=ppt/notesSlides/_rels/notesSlide3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3.xml"  /><Relationship Id="rId2" Type="http://schemas.openxmlformats.org/officeDocument/2006/relationships/notesMaster" Target="../notesMasters/notesMaster1.xml"  /></Relationships>
</file>

<file path=ppt/notesSlides/_rels/notesSlide34.xml.rels><?xml version="1.0" encoding="UTF-8" standalone="yes" ?><Relationships xmlns="http://schemas.openxmlformats.org/package/2006/relationships"><Relationship Id="rId1" Type="http://schemas.openxmlformats.org/officeDocument/2006/relationships/slide" Target="../slides/slide34.xml"  /><Relationship Id="rId2" Type="http://schemas.openxmlformats.org/officeDocument/2006/relationships/notesMaster" Target="../notesMasters/notesMaster1.xml"  /></Relationships>
</file>

<file path=ppt/notesSlides/_rels/notesSlide35.xml.rels><?xml version="1.0" encoding="UTF-8" standalone="yes" ?><Relationships xmlns="http://schemas.openxmlformats.org/package/2006/relationships"><Relationship Id="rId1" Type="http://schemas.openxmlformats.org/officeDocument/2006/relationships/slide" Target="../slides/slide35.xml"  /><Relationship Id="rId2" Type="http://schemas.openxmlformats.org/officeDocument/2006/relationships/notesMaster" Target="../notesMasters/notesMaster1.xml"  /></Relationships>
</file>

<file path=ppt/notesSlides/_rels/notesSlide36.xml.rels><?xml version="1.0" encoding="UTF-8" standalone="yes" ?><Relationships xmlns="http://schemas.openxmlformats.org/package/2006/relationships"><Relationship Id="rId1" Type="http://schemas.openxmlformats.org/officeDocument/2006/relationships/slide" Target="../slides/slide36.xml"  /><Relationship Id="rId2" Type="http://schemas.openxmlformats.org/officeDocument/2006/relationships/notesMaster" Target="../notesMasters/notesMaster1.xml"  /></Relationships>
</file>

<file path=ppt/notesSlides/_rels/notesSlide37.xml.rels><?xml version="1.0" encoding="UTF-8" standalone="yes" ?><Relationships xmlns="http://schemas.openxmlformats.org/package/2006/relationships"><Relationship Id="rId1" Type="http://schemas.openxmlformats.org/officeDocument/2006/relationships/slide" Target="../slides/slide37.xml"  /><Relationship Id="rId2" Type="http://schemas.openxmlformats.org/officeDocument/2006/relationships/notesMaster" Target="../notesMasters/notesMaster1.xml"  /></Relationships>
</file>

<file path=ppt/notesSlides/_rels/notesSlide38.xml.rels><?xml version="1.0" encoding="UTF-8" standalone="yes" ?><Relationships xmlns="http://schemas.openxmlformats.org/package/2006/relationships"><Relationship Id="rId1" Type="http://schemas.openxmlformats.org/officeDocument/2006/relationships/slide" Target="../slides/slide38.xml"  /><Relationship Id="rId2" Type="http://schemas.openxmlformats.org/officeDocument/2006/relationships/notesMaster" Target="../notesMasters/notesMaster1.xml"  /></Relationships>
</file>

<file path=ppt/notesSlides/_rels/notesSlide39.xml.rels><?xml version="1.0" encoding="UTF-8" standalone="yes" ?><Relationships xmlns="http://schemas.openxmlformats.org/package/2006/relationships"><Relationship Id="rId1" Type="http://schemas.openxmlformats.org/officeDocument/2006/relationships/slide" Target="../slides/slide39.xml"  /><Relationship Id="rId2" Type="http://schemas.openxmlformats.org/officeDocument/2006/relationships/notesMaster" Target="../notesMasters/notesMaster1.xml"  /></Relationships>
</file>

<file path=ppt/notesSlides/_rels/notesSlide40.xml.rels><?xml version="1.0" encoding="UTF-8" standalone="yes" ?><Relationships xmlns="http://schemas.openxmlformats.org/package/2006/relationships"><Relationship Id="rId1" Type="http://schemas.openxmlformats.org/officeDocument/2006/relationships/slide" Target="../slides/slide40.xml"  /><Relationship Id="rId2" Type="http://schemas.openxmlformats.org/officeDocument/2006/relationships/notesMaster" Target="../notesMasters/notesMaster1.xml"  /></Relationships>
</file>

<file path=ppt/notesSlides/_rels/notesSlide41.xml.rels><?xml version="1.0" encoding="UTF-8" standalone="yes" ?><Relationships xmlns="http://schemas.openxmlformats.org/package/2006/relationships"><Relationship Id="rId1" Type="http://schemas.openxmlformats.org/officeDocument/2006/relationships/slide" Target="../slides/slide41.xml"  /><Relationship Id="rId2" Type="http://schemas.openxmlformats.org/officeDocument/2006/relationships/notesMaster" Target="../notesMasters/notesMaster1.xml"  /></Relationships>
</file>

<file path=ppt/notesSlides/_rels/notesSlide42.xml.rels><?xml version="1.0" encoding="UTF-8" standalone="yes" ?><Relationships xmlns="http://schemas.openxmlformats.org/package/2006/relationships"><Relationship Id="rId1" Type="http://schemas.openxmlformats.org/officeDocument/2006/relationships/slide" Target="../slides/slide42.xml"  /><Relationship Id="rId2" Type="http://schemas.openxmlformats.org/officeDocument/2006/relationships/notesMaster" Target="../notesMasters/notesMaster1.xml"  /></Relationships>
</file>

<file path=ppt/notesSlides/_rels/notesSlide43.xml.rels><?xml version="1.0" encoding="UTF-8" standalone="yes" ?><Relationships xmlns="http://schemas.openxmlformats.org/package/2006/relationships"><Relationship Id="rId1" Type="http://schemas.openxmlformats.org/officeDocument/2006/relationships/slide" Target="../slides/slide43.xml"  /><Relationship Id="rId2" Type="http://schemas.openxmlformats.org/officeDocument/2006/relationships/notesMaster" Target="../notesMasters/notesMaster1.xml"  /></Relationships>
</file>

<file path=ppt/notesSlides/_rels/notesSlide4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4.xml"  /><Relationship Id="rId2" Type="http://schemas.openxmlformats.org/officeDocument/2006/relationships/notesMaster" Target="../notesMasters/notesMaster1.xml"  /></Relationships>
</file>

<file path=ppt/notesSlides/_rels/notesSlide45.xml.rels><?xml version="1.0" encoding="UTF-8" standalone="yes" ?><Relationships xmlns="http://schemas.openxmlformats.org/package/2006/relationships"><Relationship Id="rId1" Type="http://schemas.openxmlformats.org/officeDocument/2006/relationships/slide" Target="../slides/slide45.xml"  /><Relationship Id="rId2" Type="http://schemas.openxmlformats.org/officeDocument/2006/relationships/notesMaster" Target="../notesMasters/notesMaster1.xml"  /></Relationships>
</file>

<file path=ppt/notesSlides/_rels/notesSlide46.xml.rels><?xml version="1.0" encoding="UTF-8" standalone="yes" ?><Relationships xmlns="http://schemas.openxmlformats.org/package/2006/relationships"><Relationship Id="rId1" Type="http://schemas.openxmlformats.org/officeDocument/2006/relationships/slide" Target="../slides/slide46.xml"  /><Relationship Id="rId2" Type="http://schemas.openxmlformats.org/officeDocument/2006/relationships/notesMaster" Target="../notesMasters/notesMaster1.xml"  /></Relationships>
</file>

<file path=ppt/notesSlides/_rels/notesSlide47.xml.rels><?xml version="1.0" encoding="UTF-8" standalone="yes" ?><Relationships xmlns="http://schemas.openxmlformats.org/package/2006/relationships"><Relationship Id="rId1" Type="http://schemas.openxmlformats.org/officeDocument/2006/relationships/slide" Target="../slides/slide47.xml"  /><Relationship Id="rId2" Type="http://schemas.openxmlformats.org/officeDocument/2006/relationships/notesMaster" Target="../notesMasters/notesMaster1.xml"  /></Relationships>
</file>

<file path=ppt/notesSlides/_rels/notesSlide48.xml.rels><?xml version="1.0" encoding="UTF-8" standalone="yes" ?><Relationships xmlns="http://schemas.openxmlformats.org/package/2006/relationships"><Relationship Id="rId1" Type="http://schemas.openxmlformats.org/officeDocument/2006/relationships/slide" Target="../slides/slide48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나눔바른고딕"/>
                <a:ea typeface="나눔바른고딕"/>
              </a:rPr>
              <a:t>안녕하세요</a:t>
            </a:r>
            <a:r>
              <a:rPr lang="en-US" altLang="ko-KR">
                <a:latin typeface="나눔바른고딕"/>
                <a:ea typeface="나눔바른고딕"/>
              </a:rPr>
              <a:t>. </a:t>
            </a:r>
            <a:r>
              <a:rPr lang="ko-KR" altLang="en-US">
                <a:latin typeface="나눔바른고딕"/>
                <a:ea typeface="나눔바른고딕"/>
              </a:rPr>
              <a:t>대한화장품협회입니다</a:t>
            </a:r>
            <a:r>
              <a:rPr lang="en-US" altLang="ko-KR">
                <a:latin typeface="나눔바른고딕"/>
                <a:ea typeface="나눔바른고딕"/>
              </a:rPr>
              <a:t>.</a:t>
            </a:r>
            <a:endParaRPr lang="en-US" altLang="ko-KR">
              <a:latin typeface="나눔바른고딕"/>
              <a:ea typeface="나눔바른고딕"/>
            </a:endParaRPr>
          </a:p>
          <a:p>
            <a:pPr lvl="0">
              <a:defRPr/>
            </a:pPr>
            <a:endParaRPr lang="en-US" altLang="ko-KR">
              <a:latin typeface="나눔바른고딕"/>
              <a:ea typeface="나눔바른고딕"/>
            </a:endParaRPr>
          </a:p>
          <a:p>
            <a:pPr lvl="0">
              <a:defRPr/>
            </a:pPr>
            <a:r>
              <a:rPr lang="ko-KR" altLang="en-US">
                <a:latin typeface="나눔바른고딕"/>
                <a:ea typeface="나눔바른고딕"/>
              </a:rPr>
              <a:t>맞춤형화장품판매업자의 원료목록보고 방법과 절차에 대해 안내드리도록 하겠습니다</a:t>
            </a:r>
            <a:r>
              <a:rPr lang="en-US" altLang="ko-KR">
                <a:latin typeface="나눔바른고딕"/>
                <a:ea typeface="나눔바른고딕"/>
              </a:rPr>
              <a:t>.</a:t>
            </a:r>
            <a:endParaRPr lang="ko-KR" altLang="en-US">
              <a:latin typeface="나눔바른고딕"/>
              <a:ea typeface="나눔바른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>
                <a:latin typeface="나눔고딕"/>
                <a:ea typeface="나눔고딕"/>
              </a:rPr>
              <a:t>.</a:t>
            </a:r>
            <a:endParaRPr lang="ko-KR" altLang="en-US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  <p:sp>
        <p:nvSpPr>
          <p:cNvPr id="5" name="슬라이드 노트 개체 틀 2"/>
          <p:cNvSpPr txBox="1"/>
          <p:nvPr/>
        </p:nvSpPr>
        <p:spPr>
          <a:xfrm>
            <a:off x="832363" y="4869086"/>
            <a:ext cx="5439410" cy="4468416"/>
          </a:xfrm>
          <a:prstGeom prst="rect">
            <a:avLst/>
          </a:prstGeom>
        </p:spPr>
        <p:txBody>
          <a:bodyPr vert="horz" lIns="91449" tIns="45725" rIns="91449" bIns="45725"/>
          <a:lstStyle>
            <a:lvl1pPr marL="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>
                <a:latin typeface="나눔고딕"/>
                <a:ea typeface="나눔고딕"/>
              </a:rPr>
              <a:t>첫번째로 설명드릴 내용은 생산실적 보고 작성요령 입니다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  <a:defRPr/>
            </a:pPr>
            <a:endParaRPr lang="en-US" altLang="ko-KR"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나눔고딕"/>
                <a:ea typeface="나눔고딕"/>
              </a:rPr>
              <a:t>설명드리기전에 퀴즈를 풀어보도록 하겠습니다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화장품법 제</a:t>
            </a:r>
            <a:r>
              <a:rPr lang="en-US" altLang="ko-KR">
                <a:latin typeface="나눔고딕"/>
                <a:ea typeface="나눔고딕"/>
              </a:rPr>
              <a:t>5</a:t>
            </a:r>
            <a:r>
              <a:rPr lang="ko-KR" altLang="en-US">
                <a:latin typeface="나눔고딕"/>
                <a:ea typeface="나눔고딕"/>
              </a:rPr>
              <a:t>조 </a:t>
            </a:r>
            <a:r>
              <a:rPr lang="en-US" altLang="ko-KR">
                <a:latin typeface="나눔고딕"/>
                <a:ea typeface="나눔고딕"/>
              </a:rPr>
              <a:t>6</a:t>
            </a:r>
            <a:r>
              <a:rPr lang="ko-KR" altLang="en-US">
                <a:latin typeface="나눔고딕"/>
                <a:ea typeface="나눔고딕"/>
              </a:rPr>
              <a:t>항에 따라 맞춤형화장품판매업자는 맞춤형화장품에 사용된 모든 원료의 목록을 매년 </a:t>
            </a:r>
            <a:r>
              <a:rPr lang="en-US" altLang="ko-KR">
                <a:latin typeface="나눔고딕"/>
                <a:ea typeface="나눔고딕"/>
              </a:rPr>
              <a:t>1</a:t>
            </a:r>
            <a:r>
              <a:rPr lang="ko-KR" altLang="en-US">
                <a:latin typeface="나눔고딕"/>
                <a:ea typeface="나눔고딕"/>
              </a:rPr>
              <a:t>회 식품의약품안전처장에 보고하여야 합니다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따라서 맞춤형화장품판매업자는 맞춤형화장품에 사용된 모든 원료의 목록을</a:t>
            </a:r>
            <a:r>
              <a:rPr lang="en-US" altLang="ko-KR">
                <a:latin typeface="나눔고딕"/>
                <a:ea typeface="나눔고딕"/>
              </a:rPr>
              <a:t>, </a:t>
            </a:r>
            <a:r>
              <a:rPr lang="ko-KR" altLang="en-US">
                <a:latin typeface="나눔고딕"/>
                <a:ea typeface="나눔고딕"/>
              </a:rPr>
              <a:t>대한화장품협회로 연 </a:t>
            </a:r>
            <a:r>
              <a:rPr lang="en-US" altLang="ko-KR">
                <a:latin typeface="나눔고딕"/>
                <a:ea typeface="나눔고딕"/>
              </a:rPr>
              <a:t>1</a:t>
            </a:r>
            <a:r>
              <a:rPr lang="ko-KR" altLang="en-US">
                <a:latin typeface="나눔고딕"/>
                <a:ea typeface="나눔고딕"/>
              </a:rPr>
              <a:t>회 보고하여야 합니다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만약 보고를 하지 않을 경우 과태료 </a:t>
            </a:r>
            <a:r>
              <a:rPr lang="en-US" altLang="ko-KR">
                <a:latin typeface="나눔고딕"/>
                <a:ea typeface="나눔고딕"/>
              </a:rPr>
              <a:t>50</a:t>
            </a:r>
            <a:r>
              <a:rPr lang="ko-KR" altLang="en-US">
                <a:latin typeface="나눔고딕"/>
                <a:ea typeface="나눔고딕"/>
              </a:rPr>
              <a:t>만원의 처분이 있을 수 있습니다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나눔바른고딕"/>
                <a:ea typeface="나눔바른고딕"/>
              </a:rPr>
              <a:t>맞춤형화장품판매업자가 대한화장품협회로 원료목록을 보고하면</a:t>
            </a:r>
            <a:r>
              <a:rPr lang="en-US" altLang="ko-KR">
                <a:latin typeface="나눔바른고딕"/>
                <a:ea typeface="나눔바른고딕"/>
              </a:rPr>
              <a:t>, </a:t>
            </a:r>
            <a:r>
              <a:rPr lang="ko-KR" altLang="en-US">
                <a:latin typeface="나눔바른고딕"/>
                <a:ea typeface="나눔바른고딕"/>
              </a:rPr>
              <a:t>협회가 원료목록 자료를 취합하여 식품의약품안전처로 보고합니다</a:t>
            </a:r>
            <a:r>
              <a:rPr lang="en-US" altLang="ko-KR">
                <a:latin typeface="나눔바른고딕"/>
                <a:ea typeface="나눔바른고딕"/>
              </a:rPr>
              <a:t>.</a:t>
            </a:r>
            <a:endParaRPr lang="ko-KR" altLang="en-US">
              <a:latin typeface="나눔바른고딕"/>
              <a:ea typeface="나눔바른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보이는 표는 ‘화장품의 생산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·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수입실적 및 원료목록 보고에 관한 규정’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(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식품의약품안전처고시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)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에 따른 별지 제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7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호 및 제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8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호 서식입니다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.</a:t>
            </a: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원료목록보고를 제출하신 후 위 양식처럼 보고한 내용을 확인할 수 있습니다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.</a:t>
            </a:r>
            <a:endParaRPr lang="ko-KR" altLang="en-US" b="0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>
                <a:latin typeface="나눔고딕"/>
                <a:ea typeface="나눔고딕"/>
              </a:rPr>
              <a:t>.</a:t>
            </a:r>
            <a:endParaRPr lang="ko-KR" altLang="en-US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  <p:sp>
        <p:nvSpPr>
          <p:cNvPr id="5" name="슬라이드 노트 개체 틀 2"/>
          <p:cNvSpPr txBox="1"/>
          <p:nvPr/>
        </p:nvSpPr>
        <p:spPr>
          <a:xfrm>
            <a:off x="832363" y="4869086"/>
            <a:ext cx="5439410" cy="4468416"/>
          </a:xfrm>
          <a:prstGeom prst="rect">
            <a:avLst/>
          </a:prstGeom>
        </p:spPr>
        <p:txBody>
          <a:bodyPr vert="horz" lIns="91449" tIns="45725" rIns="91449" bIns="45725"/>
          <a:lstStyle>
            <a:lvl1pPr marL="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>
                <a:latin typeface="나눔고딕"/>
                <a:ea typeface="나눔고딕"/>
              </a:rPr>
              <a:t>첫번째로 설명드릴 내용은 생산실적 보고 작성요령 입니다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  <a:defRPr/>
            </a:pPr>
            <a:endParaRPr lang="en-US" altLang="ko-KR"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나눔고딕"/>
                <a:ea typeface="나눔고딕"/>
              </a:rPr>
              <a:t>설명드리기전에 퀴즈를 풀어보도록 하겠습니다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나눔바른고딕"/>
                <a:ea typeface="나눔바른고딕"/>
              </a:rPr>
              <a:t>해당 양식이 원료목록을 실제 보고하는 양식입니다</a:t>
            </a:r>
            <a:r>
              <a:rPr lang="en-US" altLang="ko-KR">
                <a:latin typeface="나눔바른고딕"/>
                <a:ea typeface="나눔바른고딕"/>
              </a:rPr>
              <a:t>. </a:t>
            </a:r>
            <a:r>
              <a:rPr lang="ko-KR" altLang="en-US">
                <a:latin typeface="나눔바른고딕"/>
                <a:ea typeface="나눔바른고딕"/>
              </a:rPr>
              <a:t>각 항목별 기재하여야 하는 사항에 대해 알아보도록 하겠습니다</a:t>
            </a:r>
            <a:r>
              <a:rPr lang="en-US" altLang="ko-KR">
                <a:latin typeface="나눔바른고딕"/>
                <a:ea typeface="나눔바른고딕"/>
              </a:rPr>
              <a:t>. </a:t>
            </a:r>
            <a:endParaRPr lang="en-US" altLang="ko-KR"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나눔바른고딕"/>
                <a:ea typeface="나눔바른고딕"/>
              </a:rPr>
              <a:t>일련번호는 위에서 순서대로 중복되는 숫자 없이 순차적으로 기재하시면 됩니다</a:t>
            </a:r>
            <a:r>
              <a:rPr lang="en-US" altLang="ko-KR">
                <a:latin typeface="나눔바른고딕"/>
                <a:ea typeface="나눔바른고딕"/>
              </a:rPr>
              <a:t>.</a:t>
            </a:r>
            <a:endParaRPr lang="en-US" altLang="ko-KR"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나눔바른고딕"/>
                <a:ea typeface="나눔바른고딕"/>
              </a:rPr>
              <a:t>맞춤형화장품판매업소 신고번호는 맞춤형화장품판매업 신고필증에 기재된 번호를 작성하시면 됩니다</a:t>
            </a:r>
            <a:r>
              <a:rPr lang="en-US" altLang="ko-KR">
                <a:latin typeface="나눔바른고딕"/>
                <a:ea typeface="나눔바른고딕"/>
              </a:rPr>
              <a:t>.</a:t>
            </a:r>
            <a:endParaRPr lang="en-US" altLang="ko-KR"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나눔바른고딕"/>
                <a:ea typeface="나눔바른고딕"/>
              </a:rPr>
              <a:t>원료성분명에는 맞춤형화장품에 사용된 모든 원료의 목록을 보고하셔야 하며</a:t>
            </a:r>
            <a:r>
              <a:rPr lang="en-US" altLang="ko-KR">
                <a:latin typeface="나눔바른고딕"/>
                <a:ea typeface="나눔바른고딕"/>
              </a:rPr>
              <a:t>, </a:t>
            </a:r>
            <a:r>
              <a:rPr lang="ko-KR" altLang="en-US">
                <a:latin typeface="나눔바른고딕"/>
                <a:ea typeface="나눔바른고딕"/>
              </a:rPr>
              <a:t>책임판매업자로부터 제공받은 내용물에 대한 원료목록도 모두 보고하셔야 합니다</a:t>
            </a:r>
            <a:r>
              <a:rPr lang="en-US" altLang="ko-KR">
                <a:latin typeface="나눔바른고딕"/>
                <a:ea typeface="나눔바른고딕"/>
              </a:rPr>
              <a:t>.</a:t>
            </a:r>
            <a:endParaRPr lang="en-US" altLang="ko-KR"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나눔바른고딕"/>
                <a:ea typeface="나눔바른고딕"/>
              </a:rPr>
              <a:t>유형 표시는 </a:t>
            </a:r>
            <a:r>
              <a:rPr lang="en-US" altLang="ko-KR">
                <a:latin typeface="나눔바른고딕"/>
                <a:ea typeface="나눔바른고딕"/>
              </a:rPr>
              <a:t>“</a:t>
            </a:r>
            <a:r>
              <a:rPr lang="ko-KR" altLang="en-US">
                <a:latin typeface="나눔바른고딕"/>
                <a:ea typeface="나눔바른고딕"/>
              </a:rPr>
              <a:t>유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형별 분류에 따른 유형 표시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”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를 참고로 표시 기호를 입력하시면 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.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  </a:t>
            </a:r>
            <a:endParaRPr lang="ko-KR" altLang="en-US" spc="-150">
              <a:ln w="9525">
                <a:solidFill>
                  <a:srgbClr val="1b1819">
                    <a:alpha val="0"/>
                  </a:srgbClr>
                </a:solidFill>
              </a:ln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제품명은 </a:t>
            </a:r>
            <a:r>
              <a:rPr lang="ko-KR" altLang="en-US" b="0" i="0">
                <a:solidFill>
                  <a:srgbClr val="666666"/>
                </a:solidFill>
                <a:effectLst/>
                <a:latin typeface="Noto Sans KR"/>
              </a:rPr>
              <a:t>제품명은 판매내역서의 제품명과 동일하게 기재하거나 제품군명은 동일한 내용물로 만든 여러 제품중 판매업자가 대표 제품명을 기재하고 대표제품명 옆에 괄호란에 제품군이라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작성하셔야 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.</a:t>
            </a: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책임판매업자와 제조업자는 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‘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책임판매업자로부터 공급받은 맞춤형화장품내용물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’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에 대해 입력하시면 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.</a:t>
            </a: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용도는 제품의 수출전용 여부를 작성하는 항목입니다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.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뒤에서 다시 세부적으로 말씀드리겠습니다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.</a:t>
            </a:r>
            <a:endParaRPr lang="en-US" altLang="ko-KR">
              <a:latin typeface="나눔바른고딕"/>
              <a:ea typeface="나눔바른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나눔바른고딕"/>
                <a:ea typeface="나눔바른고딕"/>
              </a:rPr>
              <a:t>앞서 말씀드린바와 같이 </a:t>
            </a:r>
            <a:r>
              <a:rPr lang="ko-KR" altLang="en-US">
                <a:latin typeface="+mn-ea"/>
              </a:rPr>
              <a:t>일련번호는 위에서 순서대로 중복되는 숫자 없이 순차적으로 기재하시면 됩니다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맞춤형화장품판매업소 신고번호는 맞춤형화장품판매업 신고필증에 기재된 번호를 의미합니다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하나의 맞춤형화장품판매업자 기준으로 여러 개의 맞춤형화장품판매업소를 가질 수 있으므로</a:t>
            </a:r>
            <a:r>
              <a:rPr lang="en-US" altLang="ko-KR">
                <a:latin typeface="+mn-ea"/>
              </a:rPr>
              <a:t>,</a:t>
            </a:r>
            <a:r>
              <a:rPr lang="ko-KR" altLang="en-US">
                <a:latin typeface="+mn-ea"/>
              </a:rPr>
              <a:t> 원료목록을 작성하기 전 맞춤형화장품판매업소 신고번호를 확인해주시기 바랍니다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원료 성분명은  맞충형화장품에 사용된 모든 원료의 목록을 보고하셔야 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.  ‘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책임판매업자로부터 공급받은 내용물을 구성하고 있는 개별 성분도 각각 작성하셔야 하며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,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내용물에 혼합하는 원료도 모두 보고하셔야 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. 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이 때 원료성분명은 성분사전 사이트의 표준화된 명칭으로 기재하되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,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한 셀에 하나의 성분명을 기재하여야 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. 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수출전용 제품의 경우에도 원료성분명은 국문으로 기재하여야 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. 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유형 표시는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유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형별 분류에 따른 유형 표시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”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를 참고로 표시 기호를 입력하시면 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.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  </a:t>
            </a:r>
            <a:endParaRPr lang="ko-KR" altLang="en-US" spc="-150">
              <a:ln w="9525">
                <a:solidFill>
                  <a:srgbClr val="1b1819">
                    <a:alpha val="0"/>
                  </a:srgbClr>
                </a:solidFill>
              </a:ln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만약 향수에 해당하는 경우 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‘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마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‘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방향용 제품류의 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1)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향수에 해당되므로 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‘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마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1’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을 기재하시면 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.</a:t>
            </a: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/>
              <a:t>제품의 유형인 </a:t>
            </a:r>
            <a:r>
              <a:rPr lang="en-US" altLang="ko-KR"/>
              <a:t>‘</a:t>
            </a:r>
            <a:r>
              <a:rPr lang="ko-KR" altLang="en-US"/>
              <a:t>가</a:t>
            </a:r>
            <a:r>
              <a:rPr lang="en-US" altLang="ko-KR"/>
              <a:t>, </a:t>
            </a:r>
            <a:r>
              <a:rPr lang="ko-KR" altLang="en-US">
                <a:latin typeface="+mn-ea"/>
              </a:rPr>
              <a:t>영유아용</a:t>
            </a:r>
            <a:r>
              <a:rPr lang="ko-KR" altLang="en-US"/>
              <a:t> 제품류</a:t>
            </a:r>
            <a:r>
              <a:rPr lang="en-US" altLang="ko-KR"/>
              <a:t>＇</a:t>
            </a:r>
            <a:r>
              <a:rPr lang="ko-KR" altLang="en-US"/>
              <a:t>부터 </a:t>
            </a:r>
            <a:r>
              <a:rPr lang="en-US" altLang="ko-KR"/>
              <a:t>‘</a:t>
            </a:r>
            <a:r>
              <a:rPr lang="ko-KR" altLang="en-US"/>
              <a:t>파</a:t>
            </a:r>
            <a:r>
              <a:rPr lang="en-US" altLang="ko-KR"/>
              <a:t>, </a:t>
            </a:r>
            <a:r>
              <a:rPr lang="ko-KR" altLang="en-US"/>
              <a:t>체모제거용 제품류</a:t>
            </a:r>
            <a:r>
              <a:rPr lang="en-US" altLang="ko-KR"/>
              <a:t>’</a:t>
            </a:r>
            <a:r>
              <a:rPr lang="ko-KR" altLang="en-US"/>
              <a:t>까지 예시를 참고하시어 해당되는 기호를 작성해주시면 됩니다</a:t>
            </a:r>
            <a:r>
              <a:rPr lang="en-US" altLang="ko-KR"/>
              <a:t>.</a:t>
            </a:r>
            <a:endParaRPr lang="en-US" altLang="ko-KR"/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제품명은 </a:t>
            </a:r>
            <a:r>
              <a:rPr lang="ko-KR" altLang="en-US" b="0" i="0">
                <a:solidFill>
                  <a:srgbClr val="666666"/>
                </a:solidFill>
                <a:effectLst/>
                <a:latin typeface="Noto Sans KR"/>
              </a:rPr>
              <a:t>제품명은 판매내역서의 제품명과 동일하게 기재하거나 제품군명은 동일한 내용물로 만든 여러 제품중 판매업자가 대표 제품명을 기재하고 대표제품명 옆에 괄호란에 제품군이라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작성하셔야 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.</a:t>
            </a: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제품명은 </a:t>
            </a:r>
            <a:r>
              <a:rPr lang="ko-KR" altLang="en-US" b="0" i="0">
                <a:solidFill>
                  <a:srgbClr val="666666"/>
                </a:solidFill>
                <a:effectLst/>
                <a:latin typeface="Noto Sans KR"/>
              </a:rPr>
              <a:t>제품명은 판매내역서의 제품명과 동일하게 기재하거나 제품군명은 동일한 내용물로 만든 여러 제품중 판매업자가 대표 제품명을 기재하고 대표제품명 옆에 괄호란에 제품군이라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작성하셔야 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나눔바른고딕"/>
                <a:ea typeface="나눔바른고딕"/>
              </a:rPr>
              <a:t>.</a:t>
            </a: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나눔바른고딕"/>
              <a:ea typeface="나눔바른고딕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용도는 수출 전용인 제품에 한해 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E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로 표기해주시면 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.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우리나라에도 판매하고 수출도 하는 경우 용도란에 빈 칸으로 두시면 됩니다</a:t>
            </a: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latin typeface="+mn-ea"/>
              </a:rPr>
              <a:t>.</a:t>
            </a:r>
            <a:endParaRPr lang="en-US" altLang="ko-KR" spc="-150">
              <a:ln w="9525">
                <a:solidFill>
                  <a:srgbClr val="1b1819">
                    <a:alpha val="0"/>
                  </a:srgbClr>
                </a:solidFill>
              </a:ln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>
                <a:latin typeface="나눔고딕"/>
                <a:ea typeface="나눔고딕"/>
              </a:rPr>
              <a:t>.</a:t>
            </a:r>
            <a:endParaRPr lang="ko-KR" altLang="en-US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22</a:t>
            </a:fld>
            <a:endParaRPr lang="en-US" altLang="en-US"/>
          </a:p>
        </p:txBody>
      </p:sp>
      <p:sp>
        <p:nvSpPr>
          <p:cNvPr id="5" name="슬라이드 노트 개체 틀 2"/>
          <p:cNvSpPr txBox="1"/>
          <p:nvPr/>
        </p:nvSpPr>
        <p:spPr>
          <a:xfrm>
            <a:off x="832363" y="4869086"/>
            <a:ext cx="5439410" cy="4468416"/>
          </a:xfrm>
          <a:prstGeom prst="rect">
            <a:avLst/>
          </a:prstGeom>
        </p:spPr>
        <p:txBody>
          <a:bodyPr vert="horz" lIns="91449" tIns="45725" rIns="91449" bIns="45725"/>
          <a:lstStyle>
            <a:lvl1pPr marL="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ko-KR" altLang="en-US">
                <a:latin typeface="나눔고딕"/>
                <a:ea typeface="나눔고딕"/>
              </a:rPr>
              <a:t>첫번째로 설명드릴 내용은 생산실적 보고 작성요령 입니다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  <a:defRPr/>
            </a:pPr>
            <a:endParaRPr lang="en-US" altLang="ko-KR"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나눔고딕"/>
                <a:ea typeface="나눔고딕"/>
              </a:rPr>
              <a:t>설명드리기전에 퀴즈를 풀어보도록 하겠습니다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지금까지 원료목록 보고 항목에 대해 말씀드렸습니다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다음은 원료목록보고하는 절차에 대해 말씀드리도록 하겠습니다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먼저 맞춤형화장품의 원료목록을 보고하기 위해서 보고 전용 </a:t>
            </a:r>
            <a:r>
              <a:rPr lang="en-US" altLang="ko-KR">
                <a:latin typeface="+mn-ea"/>
              </a:rPr>
              <a:t>ID</a:t>
            </a:r>
            <a:r>
              <a:rPr lang="ko-KR" altLang="en-US">
                <a:latin typeface="+mn-ea"/>
              </a:rPr>
              <a:t>가 있어야 합니다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아이디가 없는 경우는 회원가입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아이디가 있는 경우는 로그인을 하신 후 수기 또는 엑셀 등록을 통해 원료목록을 보고하시면 됩니다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실제 보고 화면을 보면서 안내드리도록 하겠습니다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대한화장품협회 홈페이지를 보면 중간에 다섯 개의 아이콘이 있습니다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그 중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생산실적 원료목록 보고</a:t>
            </a:r>
            <a:r>
              <a:rPr lang="en-US" altLang="ko-KR">
                <a:latin typeface="+mn-ea"/>
              </a:rPr>
              <a:t>’</a:t>
            </a:r>
            <a:r>
              <a:rPr lang="ko-KR" altLang="en-US">
                <a:latin typeface="+mn-ea"/>
              </a:rPr>
              <a:t>를 클릭하게 되면 오른쪽의 화면이 보입니다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여기서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맞춤형화장품판매업자 전용</a:t>
            </a:r>
            <a:r>
              <a:rPr lang="en-US" altLang="ko-KR">
                <a:latin typeface="+mn-ea"/>
              </a:rPr>
              <a:t>’ </a:t>
            </a:r>
            <a:r>
              <a:rPr lang="ko-KR" altLang="en-US">
                <a:latin typeface="+mn-ea"/>
              </a:rPr>
              <a:t>원료목록보고를 클릭합니다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맞춤형화장품의 원료목록을 보고하기 위해선 보고 전용 </a:t>
            </a:r>
            <a:r>
              <a:rPr lang="en-US" altLang="ko-KR">
                <a:latin typeface="+mn-ea"/>
              </a:rPr>
              <a:t>ID</a:t>
            </a:r>
            <a:r>
              <a:rPr lang="ko-KR" altLang="en-US">
                <a:latin typeface="+mn-ea"/>
              </a:rPr>
              <a:t>가 필요합니다</a:t>
            </a:r>
            <a:r>
              <a:rPr lang="en-US" altLang="ko-KR">
                <a:latin typeface="+mn-ea"/>
              </a:rPr>
              <a:t>. </a:t>
            </a: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책임판매업과 맞춤형화장품판매업 겸업과 같이 원료목록보고 전용 </a:t>
            </a:r>
            <a:r>
              <a:rPr lang="en-US" altLang="ko-KR">
                <a:latin typeface="+mn-ea"/>
              </a:rPr>
              <a:t>ID</a:t>
            </a:r>
            <a:r>
              <a:rPr lang="ko-KR" altLang="en-US">
                <a:latin typeface="+mn-ea"/>
              </a:rPr>
              <a:t>가 있는 경우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동일한 아이디로 로그인할 수 있습니다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다만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이 경우 로그인 후 정보 수정을 통해 맞춤형화장품판매업의 정보를 추가로 입력하셔야 합니다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만약 맞춤형화장품판매업만 하여 보고 전용 </a:t>
            </a:r>
            <a:r>
              <a:rPr lang="en-US" altLang="ko-KR">
                <a:latin typeface="+mn-ea"/>
              </a:rPr>
              <a:t>ID</a:t>
            </a:r>
            <a:r>
              <a:rPr lang="ko-KR" altLang="en-US">
                <a:latin typeface="+mn-ea"/>
              </a:rPr>
              <a:t>가 없는 경우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이용신청</a:t>
            </a:r>
            <a:r>
              <a:rPr lang="en-US" altLang="ko-KR">
                <a:latin typeface="+mn-ea"/>
              </a:rPr>
              <a:t>’</a:t>
            </a:r>
            <a:r>
              <a:rPr lang="ko-KR" altLang="en-US">
                <a:latin typeface="+mn-ea"/>
              </a:rPr>
              <a:t>을 통해 </a:t>
            </a:r>
            <a:r>
              <a:rPr lang="en-US" altLang="ko-KR">
                <a:latin typeface="+mn-ea"/>
              </a:rPr>
              <a:t>ID</a:t>
            </a:r>
            <a:r>
              <a:rPr lang="ko-KR" altLang="en-US">
                <a:latin typeface="+mn-ea"/>
              </a:rPr>
              <a:t>를 만드셔야 합니다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앞서 말씀드린 바와 같이 맞춤형화장품판매업만 하시는 경우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이용신청</a:t>
            </a:r>
            <a:r>
              <a:rPr lang="en-US" altLang="ko-KR">
                <a:latin typeface="+mn-ea"/>
              </a:rPr>
              <a:t>’</a:t>
            </a:r>
            <a:r>
              <a:rPr lang="ko-KR" altLang="en-US">
                <a:latin typeface="+mn-ea"/>
              </a:rPr>
              <a:t>을 통해 가입할 수 있습니다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이 때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업 구분</a:t>
            </a:r>
            <a:r>
              <a:rPr lang="en-US" altLang="ko-KR">
                <a:latin typeface="+mn-ea"/>
              </a:rPr>
              <a:t>’ </a:t>
            </a:r>
            <a:r>
              <a:rPr lang="ko-KR" altLang="en-US">
                <a:latin typeface="+mn-ea"/>
              </a:rPr>
              <a:t>메뉴에서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맞춤형화장품판매업자</a:t>
            </a:r>
            <a:r>
              <a:rPr lang="en-US" altLang="ko-KR">
                <a:latin typeface="+mn-ea"/>
              </a:rPr>
              <a:t>’</a:t>
            </a:r>
            <a:r>
              <a:rPr lang="ko-KR" altLang="en-US">
                <a:latin typeface="+mn-ea"/>
              </a:rPr>
              <a:t>를 체크하신 후 가입을 하시면 됩니다</a:t>
            </a:r>
            <a:endParaRPr lang="ko-KR" altLang="en-US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가입 항목 중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맞춤형화장품판매업 신고번호와 신고연월일은 맞춤형화장품판매업신고필증을 보면 확인할 수 있습니다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로그인 후 원료목록을 작성하는 절차에 대해 말씀드리겠습니다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먼저 보고회사와 담당자 정보를 작성한 후 원료목록을 작성합니다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원료목록을 작성하는 방법은 화면에서 직접 입력하거나 엑셀로 업로드 중 편하신 방법을 선택하여 보고할 수 있습니다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원료목록을 작성하여 저장버튼을 누르면 원료 검사가 진행됩니다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이 때 표준화 명칭의 여부를 확인합니다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만약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표준명 미동록 원료</a:t>
            </a:r>
            <a:r>
              <a:rPr lang="en-US" altLang="ko-KR">
                <a:latin typeface="+mn-ea"/>
              </a:rPr>
              <a:t>”</a:t>
            </a:r>
            <a:r>
              <a:rPr lang="ko-KR" altLang="en-US">
                <a:latin typeface="+mn-ea"/>
              </a:rPr>
              <a:t>의 안내 메시지가 뜨면 표준화된 명칭으로 수정하여 제출하셔야 합니다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실제 보고하는 화면을 보며 자세히 설명드리겠습니다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로그인 후 원료목록 보고를 클릭하면 보이는 화면입니다</a:t>
            </a:r>
            <a:r>
              <a:rPr lang="en-US" altLang="ko-KR">
                <a:latin typeface="나눔고딕"/>
                <a:ea typeface="나눔고딕"/>
              </a:rPr>
              <a:t>. </a:t>
            </a: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회사 및 담당자 정보는 이용신청</a:t>
            </a:r>
            <a:r>
              <a:rPr lang="en-US" altLang="ko-KR">
                <a:latin typeface="나눔고딕"/>
                <a:ea typeface="나눔고딕"/>
              </a:rPr>
              <a:t>, </a:t>
            </a:r>
            <a:r>
              <a:rPr lang="ko-KR" altLang="en-US">
                <a:latin typeface="나눔고딕"/>
                <a:ea typeface="나눔고딕"/>
              </a:rPr>
              <a:t>즉 </a:t>
            </a:r>
            <a:r>
              <a:rPr lang="en-US" altLang="ko-KR">
                <a:latin typeface="나눔고딕"/>
                <a:ea typeface="나눔고딕"/>
              </a:rPr>
              <a:t>ID</a:t>
            </a:r>
            <a:r>
              <a:rPr lang="ko-KR" altLang="en-US">
                <a:latin typeface="나눔고딕"/>
                <a:ea typeface="나눔고딕"/>
              </a:rPr>
              <a:t>를 신청할 때 입력했던 정보가 화면에</a:t>
            </a:r>
            <a:r>
              <a:rPr lang="ko-KR" altLang="en-US" baseline="0">
                <a:latin typeface="나눔고딕"/>
                <a:ea typeface="나눔고딕"/>
              </a:rPr>
              <a:t> 자동으로 나타납니다</a:t>
            </a:r>
            <a:r>
              <a:rPr lang="en-US" altLang="ko-KR" baseline="0">
                <a:latin typeface="나눔고딕"/>
                <a:ea typeface="나눔고딕"/>
              </a:rPr>
              <a:t>. </a:t>
            </a:r>
            <a:r>
              <a:rPr lang="ko-KR" altLang="en-US" baseline="0">
                <a:latin typeface="나눔고딕"/>
                <a:ea typeface="나눔고딕"/>
              </a:rPr>
              <a:t>입력된 정보 중 수정이 필요한 사항이 없는지 확인해주시기 바랍니다</a:t>
            </a:r>
            <a:r>
              <a:rPr lang="en-US" altLang="ko-KR" baseline="0">
                <a:latin typeface="나눔고딕"/>
                <a:ea typeface="나눔고딕"/>
              </a:rPr>
              <a:t>.</a:t>
            </a: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 baseline="0">
                <a:latin typeface="나눔고딕"/>
                <a:ea typeface="나눔고딕"/>
              </a:rPr>
              <a:t>담당자 정보 수정이 필요한 경우 해당 화면에서 바로 수정할 수 있습니다</a:t>
            </a:r>
            <a:r>
              <a:rPr lang="en-US" altLang="ko-KR" baseline="0">
                <a:latin typeface="나눔고딕"/>
                <a:ea typeface="나눔고딕"/>
              </a:rPr>
              <a:t>. </a:t>
            </a:r>
            <a:r>
              <a:rPr lang="ko-KR" altLang="en-US" baseline="0">
                <a:latin typeface="나눔고딕"/>
                <a:ea typeface="나눔고딕"/>
              </a:rPr>
              <a:t>그러나</a:t>
            </a:r>
            <a:r>
              <a:rPr lang="en-US" altLang="ko-KR" baseline="0">
                <a:latin typeface="나눔고딕"/>
                <a:ea typeface="나눔고딕"/>
              </a:rPr>
              <a:t>, </a:t>
            </a:r>
            <a:r>
              <a:rPr lang="ko-KR" altLang="en-US" baseline="0">
                <a:latin typeface="나눔고딕"/>
                <a:ea typeface="나눔고딕"/>
              </a:rPr>
              <a:t>회사의 상호명 또는 대표자명을 수정해야하는 경우 오른쪽 상단의 </a:t>
            </a:r>
            <a:r>
              <a:rPr lang="en-US" altLang="ko-KR" baseline="0">
                <a:latin typeface="나눔고딕"/>
                <a:ea typeface="나눔고딕"/>
              </a:rPr>
              <a:t>“</a:t>
            </a:r>
            <a:r>
              <a:rPr lang="ko-KR" altLang="en-US" baseline="0">
                <a:latin typeface="나눔고딕"/>
                <a:ea typeface="나눔고딕"/>
              </a:rPr>
              <a:t>정보수정</a:t>
            </a:r>
            <a:r>
              <a:rPr lang="en-US" altLang="ko-KR" baseline="0">
                <a:latin typeface="나눔고딕"/>
                <a:ea typeface="나눔고딕"/>
              </a:rPr>
              <a:t>” </a:t>
            </a:r>
            <a:r>
              <a:rPr lang="ko-KR" altLang="en-US" baseline="0">
                <a:latin typeface="나눔고딕"/>
                <a:ea typeface="나눔고딕"/>
              </a:rPr>
              <a:t>메뉴로 클릭하여 수정하셔야 합니다</a:t>
            </a:r>
            <a:r>
              <a:rPr lang="en-US" altLang="ko-KR" baseline="0">
                <a:latin typeface="나눔고딕"/>
                <a:ea typeface="나눔고딕"/>
              </a:rPr>
              <a:t>.</a:t>
            </a: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 baseline="0">
                <a:latin typeface="나눔고딕"/>
                <a:ea typeface="나눔고딕"/>
              </a:rPr>
              <a:t>보고 담당자 정보를 입력한 후 원료목록을 보고하여야 하는데 전년도 맞춤형화장품 판매내역에 따라 구분됩니다</a:t>
            </a:r>
            <a:r>
              <a:rPr lang="en-US" altLang="ko-KR" baseline="0">
                <a:latin typeface="나눔고딕"/>
                <a:ea typeface="나눔고딕"/>
              </a:rPr>
              <a:t>.</a:t>
            </a: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 baseline="0">
                <a:latin typeface="나눔고딕"/>
                <a:ea typeface="나눔고딕"/>
              </a:rPr>
              <a:t>전년도에 판매한 맞춤형화장품이 없는 경우 </a:t>
            </a:r>
            <a:r>
              <a:rPr lang="en-US" altLang="ko-KR" baseline="0">
                <a:latin typeface="나눔고딕"/>
                <a:ea typeface="나눔고딕"/>
              </a:rPr>
              <a:t>‘</a:t>
            </a:r>
            <a:r>
              <a:rPr lang="ko-KR" altLang="en-US" baseline="0">
                <a:latin typeface="나눔고딕"/>
                <a:ea typeface="나눔고딕"/>
              </a:rPr>
              <a:t>판매내역 없음으로 보고하기</a:t>
            </a:r>
            <a:r>
              <a:rPr lang="en-US" altLang="ko-KR" baseline="0">
                <a:latin typeface="나눔고딕"/>
                <a:ea typeface="나눔고딕"/>
              </a:rPr>
              <a:t>‘ </a:t>
            </a:r>
            <a:r>
              <a:rPr lang="ko-KR" altLang="en-US" baseline="0">
                <a:latin typeface="나눔고딕"/>
                <a:ea typeface="나눔고딕"/>
              </a:rPr>
              <a:t>버튼틀 클릭하면 보고가 완료됩니다</a:t>
            </a:r>
            <a:r>
              <a:rPr lang="en-US" altLang="ko-KR" baseline="0">
                <a:latin typeface="나눔고딕"/>
                <a:ea typeface="나눔고딕"/>
              </a:rPr>
              <a:t>.</a:t>
            </a: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 baseline="0">
                <a:latin typeface="나눔고딕"/>
                <a:ea typeface="나눔고딕"/>
              </a:rPr>
              <a:t>전년도에 판매한 맞춤형화장품이 있는 경우</a:t>
            </a:r>
            <a:r>
              <a:rPr lang="en-US" altLang="ko-KR" baseline="0">
                <a:latin typeface="나눔고딕"/>
                <a:ea typeface="나눔고딕"/>
              </a:rPr>
              <a:t> “</a:t>
            </a:r>
            <a:r>
              <a:rPr lang="ko-KR" altLang="en-US" baseline="0">
                <a:latin typeface="나눔고딕"/>
                <a:ea typeface="나눔고딕"/>
              </a:rPr>
              <a:t>화면에서 직접 입력하기</a:t>
            </a:r>
            <a:r>
              <a:rPr lang="en-US" altLang="ko-KR" baseline="0">
                <a:latin typeface="나눔고딕"/>
                <a:ea typeface="나눔고딕"/>
              </a:rPr>
              <a:t>” </a:t>
            </a:r>
            <a:r>
              <a:rPr lang="ko-KR" altLang="en-US" baseline="0">
                <a:latin typeface="나눔고딕"/>
                <a:ea typeface="나눔고딕"/>
              </a:rPr>
              <a:t>또는 </a:t>
            </a:r>
            <a:r>
              <a:rPr lang="en-US" altLang="ko-KR" baseline="0">
                <a:latin typeface="나눔고딕"/>
                <a:ea typeface="나눔고딕"/>
              </a:rPr>
              <a:t>“</a:t>
            </a:r>
            <a:r>
              <a:rPr lang="ko-KR" altLang="en-US" baseline="0">
                <a:latin typeface="나눔고딕"/>
                <a:ea typeface="나눔고딕"/>
              </a:rPr>
              <a:t>엑셀파일로 업로드하기</a:t>
            </a:r>
            <a:r>
              <a:rPr lang="en-US" altLang="ko-KR" baseline="0">
                <a:latin typeface="나눔고딕"/>
                <a:ea typeface="나눔고딕"/>
              </a:rPr>
              <a:t>” </a:t>
            </a:r>
            <a:r>
              <a:rPr lang="ko-KR" altLang="en-US" baseline="0">
                <a:latin typeface="나눔고딕"/>
                <a:ea typeface="나눔고딕"/>
              </a:rPr>
              <a:t>중 방법을 선택하여 보고할 수 있습니다</a:t>
            </a:r>
            <a:r>
              <a:rPr lang="en-US" altLang="ko-KR" baseline="0">
                <a:latin typeface="나눔고딕"/>
                <a:ea typeface="나눔고딕"/>
              </a:rPr>
              <a:t>.</a:t>
            </a: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 baseline="0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 baseline="0">
                <a:latin typeface="나눔고딕"/>
                <a:ea typeface="나눔고딕"/>
              </a:rPr>
              <a:t>만약 </a:t>
            </a:r>
            <a:r>
              <a:rPr lang="en-US" altLang="ko-KR" baseline="0">
                <a:latin typeface="나눔고딕"/>
                <a:ea typeface="나눔고딕"/>
              </a:rPr>
              <a:t>‘</a:t>
            </a:r>
            <a:r>
              <a:rPr lang="ko-KR" altLang="en-US" baseline="0">
                <a:latin typeface="나눔고딕"/>
                <a:ea typeface="나눔고딕"/>
              </a:rPr>
              <a:t>화면에서 직접 입력하기</a:t>
            </a:r>
            <a:r>
              <a:rPr lang="en-US" altLang="ko-KR" baseline="0">
                <a:latin typeface="나눔고딕"/>
                <a:ea typeface="나눔고딕"/>
              </a:rPr>
              <a:t>’</a:t>
            </a:r>
            <a:r>
              <a:rPr lang="ko-KR" altLang="en-US" baseline="0">
                <a:latin typeface="나눔고딕"/>
                <a:ea typeface="나눔고딕"/>
              </a:rPr>
              <a:t>를 클릭하면 다음과 같은 화면이 나옵니다</a:t>
            </a:r>
            <a:r>
              <a:rPr lang="en-US" altLang="ko-KR" baseline="0">
                <a:latin typeface="나눔고딕"/>
                <a:ea typeface="나눔고딕"/>
              </a:rPr>
              <a:t>.</a:t>
            </a:r>
            <a:endParaRPr lang="en-US" altLang="ko-KR" baseline="0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0603DB0-E0BC-4B67-B75B-5F168C78F2CA}" type="slidenum">
              <a:rPr lang="en-US" altLang="en-US"/>
              <a:pPr lvl="0">
                <a:defRPr/>
              </a:pPr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화면에서 직접 입력하기는 사이트 상에서 직접 내용을 입력하여 보고할 수 있습니다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만약 맞춤형화장품판매업소 신고번호</a:t>
            </a:r>
            <a:r>
              <a:rPr lang="en-US" altLang="ko-KR">
                <a:latin typeface="나눔고딕"/>
                <a:ea typeface="나눔고딕"/>
              </a:rPr>
              <a:t>, </a:t>
            </a:r>
            <a:r>
              <a:rPr lang="ko-KR" altLang="en-US">
                <a:latin typeface="나눔고딕"/>
                <a:ea typeface="나눔고딕"/>
              </a:rPr>
              <a:t>제품유형</a:t>
            </a:r>
            <a:r>
              <a:rPr lang="en-US" altLang="ko-KR">
                <a:latin typeface="나눔고딕"/>
                <a:ea typeface="나눔고딕"/>
              </a:rPr>
              <a:t>, </a:t>
            </a:r>
            <a:r>
              <a:rPr lang="ko-KR" altLang="en-US">
                <a:latin typeface="나눔고딕"/>
                <a:ea typeface="나눔고딕"/>
              </a:rPr>
              <a:t>제품명</a:t>
            </a:r>
            <a:r>
              <a:rPr lang="en-US" altLang="ko-KR">
                <a:latin typeface="나눔고딕"/>
                <a:ea typeface="나눔고딕"/>
              </a:rPr>
              <a:t>, </a:t>
            </a:r>
            <a:r>
              <a:rPr lang="ko-KR" altLang="en-US">
                <a:latin typeface="나눔고딕"/>
                <a:ea typeface="나눔고딕"/>
              </a:rPr>
              <a:t>책임판매업자</a:t>
            </a:r>
            <a:r>
              <a:rPr lang="en-US" altLang="ko-KR">
                <a:latin typeface="나눔고딕"/>
                <a:ea typeface="나눔고딕"/>
              </a:rPr>
              <a:t>, </a:t>
            </a:r>
            <a:r>
              <a:rPr lang="ko-KR" altLang="en-US">
                <a:latin typeface="나눔고딕"/>
                <a:ea typeface="나눔고딕"/>
              </a:rPr>
              <a:t>제조업자가 동일한 경우 내용을 작성한 후 왼쪽의 </a:t>
            </a:r>
            <a:r>
              <a:rPr lang="en-US" altLang="ko-KR">
                <a:latin typeface="나눔고딕"/>
                <a:ea typeface="나눔고딕"/>
              </a:rPr>
              <a:t>‘</a:t>
            </a:r>
            <a:r>
              <a:rPr lang="ko-KR" altLang="en-US">
                <a:latin typeface="나눔고딕"/>
                <a:ea typeface="나눔고딕"/>
              </a:rPr>
              <a:t>원료 추가</a:t>
            </a:r>
            <a:r>
              <a:rPr lang="en-US" altLang="ko-KR">
                <a:latin typeface="나눔고딕"/>
                <a:ea typeface="나눔고딕"/>
              </a:rPr>
              <a:t>’</a:t>
            </a:r>
            <a:r>
              <a:rPr lang="ko-KR" altLang="en-US">
                <a:latin typeface="나눔고딕"/>
                <a:ea typeface="나눔고딕"/>
              </a:rPr>
              <a:t>버튼을 클릭하면 </a:t>
            </a:r>
            <a:r>
              <a:rPr lang="en-US" altLang="ko-KR">
                <a:latin typeface="나눔고딕"/>
                <a:ea typeface="나눔고딕"/>
              </a:rPr>
              <a:t>‘</a:t>
            </a:r>
            <a:r>
              <a:rPr lang="ko-KR" altLang="en-US">
                <a:latin typeface="나눔고딕"/>
                <a:ea typeface="나눔고딕"/>
              </a:rPr>
              <a:t>원료성분명</a:t>
            </a:r>
            <a:r>
              <a:rPr lang="en-US" altLang="ko-KR">
                <a:latin typeface="나눔고딕"/>
                <a:ea typeface="나눔고딕"/>
              </a:rPr>
              <a:t>’</a:t>
            </a:r>
            <a:r>
              <a:rPr lang="ko-KR" altLang="en-US">
                <a:latin typeface="나눔고딕"/>
                <a:ea typeface="나눔고딕"/>
              </a:rPr>
              <a:t>만 제외하고 모두 복사됩니다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주의하셔야할 점은 원료 성분명은 하나의 행에 하나의 원료성분명만 입력하셔야 합니다</a:t>
            </a:r>
            <a:r>
              <a:rPr lang="en-US" altLang="ko-KR">
                <a:latin typeface="나눔고딕"/>
                <a:ea typeface="나눔고딕"/>
              </a:rPr>
              <a:t>. </a:t>
            </a:r>
            <a:r>
              <a:rPr lang="ko-KR" altLang="en-US">
                <a:latin typeface="나눔고딕"/>
                <a:ea typeface="나눔고딕"/>
              </a:rPr>
              <a:t>돋보기 모양을 클릭하여 성분명을 검색하시거나 직접 입력하여 보고하실 수 있습니다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원료목록을 모두 작성한 후 </a:t>
            </a:r>
            <a:r>
              <a:rPr lang="en-US" altLang="ko-KR">
                <a:latin typeface="나눔고딕"/>
                <a:ea typeface="나눔고딕"/>
              </a:rPr>
              <a:t>“</a:t>
            </a:r>
            <a:r>
              <a:rPr lang="ko-KR" altLang="en-US">
                <a:latin typeface="나눔고딕"/>
                <a:ea typeface="나눔고딕"/>
              </a:rPr>
              <a:t>임시저장</a:t>
            </a:r>
            <a:r>
              <a:rPr lang="en-US" altLang="ko-KR">
                <a:latin typeface="나눔고딕"/>
                <a:ea typeface="나눔고딕"/>
              </a:rPr>
              <a:t>” </a:t>
            </a:r>
            <a:r>
              <a:rPr lang="ko-KR" altLang="en-US">
                <a:latin typeface="나눔고딕"/>
                <a:ea typeface="나눔고딕"/>
              </a:rPr>
              <a:t>버튼을 클릭하면 자동으로 원료검사가 진행됩니다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원료검사는 작성한 원료명이 표준명인지 아닌지</a:t>
            </a:r>
            <a:r>
              <a:rPr lang="en-US" altLang="ko-KR">
                <a:latin typeface="나눔고딕"/>
                <a:ea typeface="나눔고딕"/>
              </a:rPr>
              <a:t>, </a:t>
            </a:r>
            <a:r>
              <a:rPr lang="ko-KR" altLang="en-US">
                <a:latin typeface="나눔고딕"/>
                <a:ea typeface="나눔고딕"/>
              </a:rPr>
              <a:t>배합금지 성분에 해당하는지 아닌지의 여부에 대해 시스템에서 자동으로 확인해주는 기능입니다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원료검사결과는 </a:t>
            </a:r>
            <a:r>
              <a:rPr lang="en-US" altLang="ko-KR">
                <a:latin typeface="나눔고딕"/>
                <a:ea typeface="나눔고딕"/>
              </a:rPr>
              <a:t>“</a:t>
            </a:r>
            <a:r>
              <a:rPr lang="ko-KR" altLang="en-US">
                <a:latin typeface="나눔고딕"/>
                <a:ea typeface="나눔고딕"/>
              </a:rPr>
              <a:t>비고</a:t>
            </a:r>
            <a:r>
              <a:rPr lang="en-US" altLang="ko-KR">
                <a:latin typeface="나눔고딕"/>
                <a:ea typeface="나눔고딕"/>
              </a:rPr>
              <a:t>”</a:t>
            </a:r>
            <a:r>
              <a:rPr lang="ko-KR" altLang="en-US">
                <a:latin typeface="나눔고딕"/>
                <a:ea typeface="나눔고딕"/>
              </a:rPr>
              <a:t>와 </a:t>
            </a:r>
            <a:r>
              <a:rPr lang="en-US" altLang="ko-KR">
                <a:latin typeface="나눔고딕"/>
                <a:ea typeface="나눔고딕"/>
              </a:rPr>
              <a:t>“</a:t>
            </a:r>
            <a:r>
              <a:rPr lang="ko-KR" altLang="en-US">
                <a:latin typeface="나눔고딕"/>
                <a:ea typeface="나눔고딕"/>
              </a:rPr>
              <a:t>단서조항</a:t>
            </a:r>
            <a:r>
              <a:rPr lang="en-US" altLang="ko-KR">
                <a:latin typeface="나눔고딕"/>
                <a:ea typeface="나눔고딕"/>
              </a:rPr>
              <a:t>” </a:t>
            </a:r>
            <a:r>
              <a:rPr lang="ko-KR" altLang="en-US">
                <a:latin typeface="나눔고딕"/>
                <a:ea typeface="나눔고딕"/>
              </a:rPr>
              <a:t>항목에 나타나게 됩니다</a:t>
            </a:r>
            <a:r>
              <a:rPr lang="en-US" altLang="ko-KR">
                <a:latin typeface="나눔고딕"/>
                <a:ea typeface="나눔고딕"/>
              </a:rPr>
              <a:t>. </a:t>
            </a: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marL="171467" indent="-171467">
              <a:buFont typeface="Arial"/>
              <a:buChar char="•"/>
              <a:defRPr/>
            </a:pPr>
            <a:r>
              <a:rPr lang="ko-KR" altLang="en-US">
                <a:latin typeface="나눔고딕"/>
                <a:ea typeface="나눔고딕"/>
              </a:rPr>
              <a:t>수정할 내용이 있는지 확인 후 </a:t>
            </a:r>
            <a:r>
              <a:rPr lang="en-US" altLang="ko-KR">
                <a:latin typeface="나눔고딕"/>
                <a:ea typeface="나눔고딕"/>
              </a:rPr>
              <a:t>“</a:t>
            </a:r>
            <a:r>
              <a:rPr lang="ko-KR" altLang="en-US">
                <a:latin typeface="나눔고딕"/>
                <a:ea typeface="나눔고딕"/>
              </a:rPr>
              <a:t>제출</a:t>
            </a:r>
            <a:r>
              <a:rPr lang="en-US" altLang="ko-KR">
                <a:latin typeface="나눔고딕"/>
                <a:ea typeface="나눔고딕"/>
              </a:rPr>
              <a:t>”</a:t>
            </a:r>
            <a:r>
              <a:rPr lang="ko-KR" altLang="en-US">
                <a:latin typeface="나눔고딕"/>
                <a:ea typeface="나눔고딕"/>
              </a:rPr>
              <a:t>버튼을 클릭하면 최종 제출됩니다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>
                <a:latin typeface="나눔고딕"/>
                <a:ea typeface="나눔고딕"/>
              </a:rPr>
              <a:t>‘</a:t>
            </a:r>
            <a:r>
              <a:rPr lang="ko-KR" altLang="en-US">
                <a:latin typeface="나눔고딕"/>
                <a:ea typeface="나눔고딕"/>
              </a:rPr>
              <a:t>화면에서 직접 입력하기</a:t>
            </a:r>
            <a:r>
              <a:rPr lang="en-US" altLang="ko-KR">
                <a:latin typeface="나눔고딕"/>
                <a:ea typeface="나눔고딕"/>
              </a:rPr>
              <a:t>’</a:t>
            </a:r>
            <a:r>
              <a:rPr lang="ko-KR" altLang="en-US">
                <a:latin typeface="나눔고딕"/>
                <a:ea typeface="나눔고딕"/>
              </a:rPr>
              <a:t>가 아닌 </a:t>
            </a:r>
            <a:r>
              <a:rPr lang="en-US" altLang="ko-KR">
                <a:latin typeface="나눔고딕"/>
                <a:ea typeface="나눔고딕"/>
              </a:rPr>
              <a:t>“</a:t>
            </a:r>
            <a:r>
              <a:rPr lang="ko-KR" altLang="en-US">
                <a:latin typeface="나눔고딕"/>
                <a:ea typeface="나눔고딕"/>
              </a:rPr>
              <a:t>엑셀파일로 업로드하기</a:t>
            </a:r>
            <a:r>
              <a:rPr lang="en-US" altLang="ko-KR">
                <a:latin typeface="나눔고딕"/>
                <a:ea typeface="나눔고딕"/>
              </a:rPr>
              <a:t>” </a:t>
            </a:r>
            <a:r>
              <a:rPr lang="ko-KR" altLang="en-US">
                <a:latin typeface="나눔고딕"/>
                <a:ea typeface="나눔고딕"/>
              </a:rPr>
              <a:t>버튼을 클릭하면 나오는 화면입니다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lvl="0"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lvl="0">
              <a:defRPr/>
            </a:pPr>
            <a:r>
              <a:rPr lang="ko-KR" altLang="en-US">
                <a:latin typeface="나눔고딕"/>
                <a:ea typeface="나눔고딕"/>
              </a:rPr>
              <a:t>협회에서 제공하는 </a:t>
            </a:r>
            <a:r>
              <a:rPr lang="en-US" altLang="ko-KR">
                <a:latin typeface="나눔고딕"/>
                <a:ea typeface="나눔고딕"/>
              </a:rPr>
              <a:t>“</a:t>
            </a:r>
            <a:r>
              <a:rPr lang="ko-KR" altLang="en-US">
                <a:latin typeface="나눔고딕"/>
                <a:ea typeface="나눔고딕"/>
              </a:rPr>
              <a:t>엑셀서식</a:t>
            </a:r>
            <a:r>
              <a:rPr lang="en-US" altLang="ko-KR">
                <a:latin typeface="나눔고딕"/>
                <a:ea typeface="나눔고딕"/>
              </a:rPr>
              <a:t>’</a:t>
            </a:r>
            <a:r>
              <a:rPr lang="ko-KR" altLang="en-US">
                <a:latin typeface="나눔고딕"/>
                <a:ea typeface="나눔고딕"/>
              </a:rPr>
              <a:t>을 다운로드하여 원료목록을 작성 한 후 업로드하면 됩니다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lvl="0"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lvl="0">
              <a:defRPr/>
            </a:pPr>
            <a:r>
              <a:rPr lang="ko-KR" altLang="en-US">
                <a:latin typeface="나눔고딕"/>
                <a:ea typeface="나눔고딕"/>
              </a:rPr>
              <a:t>만약 정해진 엑셀서식으로 보고하지 않을 경우</a:t>
            </a:r>
            <a:r>
              <a:rPr lang="en-US" altLang="ko-KR">
                <a:latin typeface="나눔고딕"/>
                <a:ea typeface="나눔고딕"/>
              </a:rPr>
              <a:t>, “</a:t>
            </a:r>
            <a:r>
              <a:rPr lang="ko-KR" altLang="en-US">
                <a:latin typeface="나눔고딕"/>
                <a:ea typeface="나눔고딕"/>
              </a:rPr>
              <a:t>원료목록 양식이 다릅니다</a:t>
            </a:r>
            <a:r>
              <a:rPr lang="en-US" altLang="ko-KR">
                <a:latin typeface="나눔고딕"/>
                <a:ea typeface="나눔고딕"/>
              </a:rPr>
              <a:t>.”</a:t>
            </a:r>
            <a:r>
              <a:rPr lang="ko-KR" altLang="en-US">
                <a:latin typeface="나눔고딕"/>
                <a:ea typeface="나눔고딕"/>
              </a:rPr>
              <a:t>라는 팝업창이 뜨면서 업로드 오류가 나타나게 됩니다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lvl="0"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lvl="0">
              <a:defRPr/>
            </a:pPr>
            <a:r>
              <a:rPr lang="ko-KR" altLang="en-US">
                <a:latin typeface="나눔고딕"/>
                <a:ea typeface="나눔고딕"/>
              </a:rPr>
              <a:t>따라서 반드시 </a:t>
            </a:r>
            <a:r>
              <a:rPr lang="en-US" altLang="ko-KR">
                <a:latin typeface="나눔고딕"/>
                <a:ea typeface="나눔고딕"/>
              </a:rPr>
              <a:t>“</a:t>
            </a:r>
            <a:r>
              <a:rPr lang="ko-KR" altLang="en-US">
                <a:latin typeface="나눔고딕"/>
                <a:ea typeface="나눔고딕"/>
              </a:rPr>
              <a:t>엑셀 서식 다운로드</a:t>
            </a:r>
            <a:r>
              <a:rPr lang="en-US" altLang="ko-KR">
                <a:latin typeface="나눔고딕"/>
                <a:ea typeface="나눔고딕"/>
              </a:rPr>
              <a:t>”</a:t>
            </a:r>
            <a:r>
              <a:rPr lang="ko-KR" altLang="en-US">
                <a:latin typeface="나눔고딕"/>
                <a:ea typeface="나눔고딕"/>
              </a:rPr>
              <a:t>버튼을 눌러 다운받은 양식에 원료목록을 작성하시어 보고해주시기 바랍니다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en-US" altLang="ko-KR">
              <a:latin typeface="나눔고딕"/>
              <a:ea typeface="나눔고딕"/>
            </a:endParaRPr>
          </a:p>
          <a:p>
            <a:pPr lvl="0">
              <a:defRPr/>
            </a:pPr>
            <a:endParaRPr lang="en-US" altLang="ko-KR">
              <a:latin typeface="나눔고딕"/>
              <a:ea typeface="나눔고딕"/>
            </a:endParaRPr>
          </a:p>
          <a:p>
            <a:pPr lvl="0">
              <a:defRPr/>
            </a:pPr>
            <a:r>
              <a:rPr lang="ko-KR" altLang="en-US">
                <a:latin typeface="나눔고딕"/>
                <a:ea typeface="나눔고딕"/>
              </a:rPr>
              <a:t>내용을 확인하여 최종 제출버튼을 클릭하면 보고가 완료됩니다</a:t>
            </a:r>
            <a:r>
              <a:rPr lang="en-US" altLang="ko-KR">
                <a:latin typeface="나눔고딕"/>
                <a:ea typeface="나눔고딕"/>
              </a:rPr>
              <a:t>.</a:t>
            </a:r>
            <a:endParaRPr lang="ko-KR" altLang="en-US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원료목록을 모두 작성한 후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제출</a:t>
            </a:r>
            <a:r>
              <a:rPr lang="en-US" altLang="ko-KR">
                <a:latin typeface="+mn-ea"/>
              </a:rPr>
              <a:t>”</a:t>
            </a:r>
            <a:r>
              <a:rPr lang="ko-KR" altLang="en-US">
                <a:latin typeface="+mn-ea"/>
              </a:rPr>
              <a:t>버튼을 누르게 되면 나오는 팝업창에 대해 알아보도록 하겠습니다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원료목록을 작성하면 시스템 상으로 원료검사가 자동으로 진행되는데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원료 검사 결과 특이사항이 없으면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화장품 원료목록을 제출하시겠습니까</a:t>
            </a:r>
            <a:r>
              <a:rPr lang="en-US" altLang="ko-KR">
                <a:latin typeface="+mn-ea"/>
              </a:rPr>
              <a:t>?”</a:t>
            </a:r>
            <a:r>
              <a:rPr lang="ko-KR" altLang="en-US">
                <a:latin typeface="+mn-ea"/>
              </a:rPr>
              <a:t>라는 팝업창이 뜹니다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팝업창에서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제출하기</a:t>
            </a:r>
            <a:r>
              <a:rPr lang="en-US" altLang="ko-KR">
                <a:latin typeface="+mn-ea"/>
              </a:rPr>
              <a:t>＂</a:t>
            </a:r>
            <a:r>
              <a:rPr lang="ko-KR" altLang="en-US">
                <a:latin typeface="+mn-ea"/>
              </a:rPr>
              <a:t>버튼을 클릭하시면 최종적으로 원료목록을 제출하실 수</a:t>
            </a:r>
            <a:r>
              <a:rPr lang="ko-KR" altLang="en-US" baseline="0">
                <a:latin typeface="+mn-ea"/>
              </a:rPr>
              <a:t> 있</a:t>
            </a:r>
            <a:r>
              <a:rPr lang="ko-KR" altLang="en-US">
                <a:latin typeface="+mn-ea"/>
              </a:rPr>
              <a:t>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반면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단서조항 확인이 필요한 배합금지 원료입니다</a:t>
            </a:r>
            <a:r>
              <a:rPr lang="en-US" altLang="ko-KR">
                <a:latin typeface="+mn-ea"/>
              </a:rPr>
              <a:t>.” </a:t>
            </a:r>
            <a:r>
              <a:rPr lang="ko-KR" altLang="en-US">
                <a:latin typeface="+mn-ea"/>
              </a:rPr>
              <a:t>또는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작성하신 원료목록에 사용할 수 없는 원료가 있습니다</a:t>
            </a:r>
            <a:r>
              <a:rPr lang="en-US" altLang="ko-KR">
                <a:latin typeface="+mn-ea"/>
              </a:rPr>
              <a:t>.”</a:t>
            </a:r>
            <a:r>
              <a:rPr lang="ko-KR" altLang="en-US">
                <a:latin typeface="+mn-ea"/>
              </a:rPr>
              <a:t>의 팝업창이 뜨는 경우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원료목록을 제출하기 전에 「화장품 안전기준 등에 관한 규정」을 참고하셔서 원료를 검토해보시기 바랍니다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 baseline="0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 baseline="0">
                <a:latin typeface="+mn-ea"/>
              </a:rPr>
              <a:t>마지막으로 작성하신 원료의 명칭이 표준명이 아닌 경우 </a:t>
            </a:r>
            <a:r>
              <a:rPr lang="en-US" altLang="ko-KR" baseline="0">
                <a:latin typeface="+mn-ea"/>
              </a:rPr>
              <a:t>“</a:t>
            </a:r>
            <a:r>
              <a:rPr lang="ko-KR" altLang="en-US" baseline="0">
                <a:latin typeface="+mn-ea"/>
              </a:rPr>
              <a:t>표준명 미등록 원료가 있습니다</a:t>
            </a:r>
            <a:r>
              <a:rPr lang="en-US" altLang="ko-KR" baseline="0">
                <a:latin typeface="+mn-ea"/>
              </a:rPr>
              <a:t>.”</a:t>
            </a:r>
            <a:r>
              <a:rPr lang="ko-KR" altLang="en-US" baseline="0">
                <a:latin typeface="+mn-ea"/>
              </a:rPr>
              <a:t>라는 팝업창이 뜹니다</a:t>
            </a:r>
            <a:r>
              <a:rPr lang="en-US" altLang="ko-KR" baseline="0">
                <a:latin typeface="+mn-ea"/>
              </a:rPr>
              <a:t>. </a:t>
            </a:r>
            <a:r>
              <a:rPr lang="ko-KR" altLang="en-US" baseline="0">
                <a:latin typeface="+mn-ea"/>
              </a:rPr>
              <a:t>화장품 전성분 표시나 화장품 원료목록보고의 기준은 「화장품법 시행규칙」 제</a:t>
            </a:r>
            <a:r>
              <a:rPr lang="en-US" altLang="ko-KR" baseline="0">
                <a:latin typeface="+mn-ea"/>
              </a:rPr>
              <a:t>21</a:t>
            </a:r>
            <a:r>
              <a:rPr lang="ko-KR" altLang="en-US" baseline="0">
                <a:latin typeface="+mn-ea"/>
              </a:rPr>
              <a:t>조에 의거한 </a:t>
            </a:r>
            <a:r>
              <a:rPr lang="en-US" altLang="ko-KR" baseline="0">
                <a:latin typeface="+mn-ea"/>
              </a:rPr>
              <a:t>“</a:t>
            </a:r>
            <a:r>
              <a:rPr lang="ko-KR" altLang="en-US" baseline="0">
                <a:latin typeface="+mn-ea"/>
              </a:rPr>
              <a:t>표준화된 일반명</a:t>
            </a:r>
            <a:r>
              <a:rPr lang="en-US" altLang="ko-KR" baseline="0">
                <a:latin typeface="+mn-ea"/>
              </a:rPr>
              <a:t>”</a:t>
            </a:r>
            <a:r>
              <a:rPr lang="ko-KR" altLang="en-US" baseline="0">
                <a:latin typeface="+mn-ea"/>
              </a:rPr>
              <a:t>인데요</a:t>
            </a:r>
            <a:r>
              <a:rPr lang="en-US" altLang="ko-KR" baseline="0">
                <a:latin typeface="+mn-ea"/>
              </a:rPr>
              <a:t>. </a:t>
            </a:r>
            <a:r>
              <a:rPr lang="ko-KR" altLang="en-US" baseline="0">
                <a:latin typeface="+mn-ea"/>
              </a:rPr>
              <a:t>대한화장품협회 성분사전 사이트에서 표준화된 명칭을 확인하시어 수정 후 제출하시면 됩니다</a:t>
            </a:r>
            <a:r>
              <a:rPr lang="en-US" altLang="ko-KR" baseline="0">
                <a:latin typeface="+mn-ea"/>
              </a:rPr>
              <a:t>.</a:t>
            </a:r>
            <a:endParaRPr lang="en-US" altLang="ko-KR" baseline="0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endParaRPr lang="en-US" altLang="ko-KR" baseline="0">
              <a:latin typeface="+mn-ea"/>
            </a:endParaRPr>
          </a:p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baseline="0">
                <a:latin typeface="+mn-ea"/>
              </a:rPr>
              <a:t>‘</a:t>
            </a:r>
            <a:r>
              <a:rPr lang="ko-KR" altLang="en-US" baseline="0">
                <a:latin typeface="+mn-ea"/>
              </a:rPr>
              <a:t>작성하신 원료목록에 사용할 수 없는 원료가 있습니다</a:t>
            </a:r>
            <a:r>
              <a:rPr lang="en-US" altLang="ko-KR" baseline="0">
                <a:latin typeface="+mn-ea"/>
              </a:rPr>
              <a:t>‘</a:t>
            </a:r>
            <a:r>
              <a:rPr lang="ko-KR" altLang="en-US" baseline="0">
                <a:latin typeface="+mn-ea"/>
              </a:rPr>
              <a:t>는 화장품에 사용할 수 없는 원료를 보고한 경우 뜨는 팝업창입니다</a:t>
            </a:r>
            <a:r>
              <a:rPr lang="en-US" altLang="ko-KR" baseline="0">
                <a:latin typeface="+mn-ea"/>
              </a:rPr>
              <a:t>. </a:t>
            </a:r>
            <a:endParaRPr lang="en-US" altLang="ko-KR" baseline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앞의 팝업창의 문구 등을 확인한 후 최종적으로 제출 버튼을 클릭하면 나오는 화면입니다</a:t>
            </a:r>
            <a:r>
              <a:rPr lang="en-US" altLang="ko-KR">
                <a:latin typeface="+mn-ea"/>
              </a:rPr>
              <a:t>. “</a:t>
            </a:r>
            <a:r>
              <a:rPr lang="ko-KR" altLang="en-US">
                <a:latin typeface="+mn-ea"/>
              </a:rPr>
              <a:t>원료목록보고 조회하기</a:t>
            </a:r>
            <a:r>
              <a:rPr lang="en-US" altLang="ko-KR">
                <a:latin typeface="+mn-ea"/>
              </a:rPr>
              <a:t>＂</a:t>
            </a:r>
            <a:r>
              <a:rPr lang="ko-KR" altLang="en-US">
                <a:latin typeface="+mn-ea"/>
              </a:rPr>
              <a:t>를 클릭하면 보고한 제품의 원료목록 내용을 확인할 수 있습니다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67" indent="-171467" defTabSz="914491">
              <a:lnSpc>
                <a:spcPct val="150000"/>
              </a:lnSpc>
              <a:buFont typeface="Arial"/>
              <a:buChar char="•"/>
              <a:defRPr/>
            </a:pPr>
            <a:r>
              <a:rPr lang="ko-KR" altLang="en-US">
                <a:latin typeface="+mn-ea"/>
              </a:rPr>
              <a:t>현재까지 보고한</a:t>
            </a:r>
            <a:r>
              <a:rPr lang="ko-KR" altLang="en-US" baseline="0">
                <a:latin typeface="+mn-ea"/>
              </a:rPr>
              <a:t> 제품의 원료목록을 확인하고 싶은 경우 </a:t>
            </a:r>
            <a:r>
              <a:rPr lang="ko-KR" altLang="en-US">
                <a:latin typeface="+mn-ea"/>
              </a:rPr>
              <a:t>원료목록의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결과 조회</a:t>
            </a:r>
            <a:r>
              <a:rPr lang="en-US" altLang="ko-KR">
                <a:latin typeface="+mn-ea"/>
              </a:rPr>
              <a:t>”</a:t>
            </a:r>
            <a:r>
              <a:rPr lang="ko-KR" altLang="en-US">
                <a:latin typeface="+mn-ea"/>
              </a:rPr>
              <a:t>메뉴에서 제품의 보고 내역을 확인할 수 있으며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식품의약품안전처 고시의 </a:t>
            </a:r>
            <a:r>
              <a:rPr lang="en-US" altLang="ko-KR">
                <a:latin typeface="+mn-ea"/>
              </a:rPr>
              <a:t>7</a:t>
            </a:r>
            <a:r>
              <a:rPr lang="ko-KR" altLang="en-US">
                <a:latin typeface="+mn-ea"/>
              </a:rPr>
              <a:t>호 서식과 </a:t>
            </a:r>
            <a:r>
              <a:rPr lang="en-US" altLang="ko-KR">
                <a:latin typeface="+mn-ea"/>
              </a:rPr>
              <a:t>8</a:t>
            </a:r>
            <a:r>
              <a:rPr lang="ko-KR" altLang="en-US">
                <a:latin typeface="+mn-ea"/>
              </a:rPr>
              <a:t>호 서식의 형태로 인쇄할 수 있습니다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>
                <a:latin typeface="나눔고딕"/>
                <a:ea typeface="나눔고딕"/>
              </a:rPr>
              <a:t>화장품 원료목록보고 시 작성하는 성분명을 확인하는 방법에 대해 안내드리도록 하겠습니다</a:t>
            </a:r>
            <a:r>
              <a:rPr lang="en-US" altLang="ko-KR">
                <a:latin typeface="나눔고딕"/>
                <a:ea typeface="나눔고딕"/>
              </a:rPr>
              <a:t>. </a:t>
            </a:r>
            <a:endParaRPr lang="ko-KR" altLang="en-US">
              <a:latin typeface="나눔고딕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화장품 성분명은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성분사전</a:t>
            </a:r>
            <a:r>
              <a:rPr lang="en-US" altLang="ko-KR">
                <a:latin typeface="+mn-ea"/>
              </a:rPr>
              <a:t>’</a:t>
            </a:r>
            <a:r>
              <a:rPr lang="ko-KR" altLang="en-US">
                <a:latin typeface="+mn-ea"/>
              </a:rPr>
              <a:t>사이트에서 확인할 수 있습니다</a:t>
            </a:r>
            <a:endParaRPr lang="ko-KR" altLang="en-US"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대한화장품협회 홈페이지에서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성분사전</a:t>
            </a:r>
            <a:r>
              <a:rPr lang="en-US" altLang="ko-KR">
                <a:latin typeface="+mn-ea"/>
              </a:rPr>
              <a:t>’</a:t>
            </a:r>
            <a:r>
              <a:rPr lang="ko-KR" altLang="en-US">
                <a:latin typeface="+mn-ea"/>
              </a:rPr>
              <a:t>을 클릭하면 별도 사이트를 확인할 수 있습니다</a:t>
            </a:r>
            <a:r>
              <a:rPr lang="en-US" altLang="ko-KR">
                <a:latin typeface="+mn-ea"/>
              </a:rPr>
              <a:t>..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성분사전 사이트에서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성분명 검색</a:t>
            </a:r>
            <a:r>
              <a:rPr lang="en-US" altLang="ko-KR">
                <a:latin typeface="+mn-ea"/>
              </a:rPr>
              <a:t>’</a:t>
            </a:r>
            <a:r>
              <a:rPr lang="ko-KR" altLang="en-US">
                <a:latin typeface="+mn-ea"/>
              </a:rPr>
              <a:t>을 통해 표준화된 성분명을 확인할 수 있습니다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하지만 화장품 성분사전은 성분의 사용 가능 여부를 판단하지 않기 때문에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성분사전에 등재된 모든 성분들이 다 사용가능한 것은 아닙니다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화장품 성분 사용 가능 여부는 화장품법 화장품 안전기준 등에 관한 규정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화장품 색소 종류 기준 및 시험방법 고시 등을 참고하셔야 합니다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화장품 성분사전에서 성분명을 검색할 때 유용한 </a:t>
            </a:r>
            <a:r>
              <a:rPr lang="en-US" altLang="ko-KR">
                <a:latin typeface="+mn-ea"/>
              </a:rPr>
              <a:t>TIP</a:t>
            </a:r>
            <a:r>
              <a:rPr lang="ko-KR" altLang="en-US">
                <a:latin typeface="+mn-ea"/>
              </a:rPr>
              <a:t>에 대해 안내드리도록 하겠습니다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하나의 성분명에 대해 외래어 표기법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대한화학회 명명법 등 여러 가지 이름이 존재할 수 있습니다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시트릭애씨드에 대해서도 구연산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시트르산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시트릭애씨드 등으로 불리고 있습니다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따라서 성분사전에서 성분명을 검색할 때는 영문명이나 </a:t>
            </a:r>
            <a:r>
              <a:rPr lang="en-US" altLang="ko-KR">
                <a:latin typeface="+mn-ea"/>
              </a:rPr>
              <a:t>CAS No</a:t>
            </a:r>
            <a:r>
              <a:rPr lang="ko-KR" altLang="en-US">
                <a:latin typeface="+mn-ea"/>
              </a:rPr>
              <a:t>를 우선적으로 검색해볼 것을 권장드립니다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ko-KR">
                <a:latin typeface="+mn-ea"/>
              </a:rPr>
              <a:t>    </a:t>
            </a:r>
            <a:r>
              <a:rPr lang="ko-KR" altLang="en-US">
                <a:latin typeface="+mn-ea"/>
              </a:rPr>
              <a:t>동식물 유래 역시 다양한 이름이 존재할 수 있습니다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칡을 칙덤불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갈근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푸에라리아로바타 등 다양한 이름으로 불릴 수 있습니다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따라서 사용하고자 하는 동식물 원료의 학명은 무엇인지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사용부위는 무엇인지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추출물인지 가루등인지의 여부를 먼저 확인해보신 후 검색하여 주시기 바랍니다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ko-KR">
                <a:latin typeface="+mn-ea"/>
              </a:rPr>
              <a:t>  </a:t>
            </a:r>
            <a:r>
              <a:rPr lang="ko-KR" altLang="en-US">
                <a:latin typeface="+mn-ea"/>
              </a:rPr>
              <a:t>예를 들어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글리세린</a:t>
            </a:r>
            <a:r>
              <a:rPr lang="en-US" altLang="ko-KR">
                <a:latin typeface="+mn-ea"/>
              </a:rPr>
              <a:t>＂</a:t>
            </a:r>
            <a:r>
              <a:rPr lang="ko-KR" altLang="en-US">
                <a:latin typeface="+mn-ea"/>
              </a:rPr>
              <a:t>에 대해서만 검색 결과를 확인하고 싶으신 경우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성분명 앞뒤로 큰 따옴표를 붙여 검색하면 해당 성분명만 검색됩니다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만약 여러 가지 원재료가 포함된 성분명을 검색하고 싶은 경우 키워드를 모두 입력하여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결과내 재검색</a:t>
            </a:r>
            <a:r>
              <a:rPr lang="en-US" altLang="ko-KR">
                <a:latin typeface="+mn-ea"/>
              </a:rPr>
              <a:t>＂</a:t>
            </a:r>
            <a:r>
              <a:rPr lang="ko-KR" altLang="en-US">
                <a:latin typeface="+mn-ea"/>
              </a:rPr>
              <a:t>을 클릭하면 두 개의 키워드가 포함된 성분명을 모두 확인할 수 있습니다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앞서 말씀드린바와 같이 성분사전은 화장품의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표준화된 성분명</a:t>
            </a:r>
            <a:r>
              <a:rPr lang="en-US" altLang="ko-KR">
                <a:latin typeface="+mn-ea"/>
              </a:rPr>
              <a:t>＇</a:t>
            </a:r>
            <a:r>
              <a:rPr lang="ko-KR" altLang="en-US">
                <a:latin typeface="+mn-ea"/>
              </a:rPr>
              <a:t>을 확인하기 위해 참고하는 사이트입니다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그렇다면 화장품에서 금지나 제한되는 성분은 어디서 확인할 수 있을까요</a:t>
            </a:r>
            <a:r>
              <a:rPr lang="en-US" altLang="ko-KR">
                <a:latin typeface="+mn-ea"/>
              </a:rPr>
              <a:t>?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법제처 사이트에서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화장품 안전기준</a:t>
            </a:r>
            <a:r>
              <a:rPr lang="en-US" altLang="ko-KR">
                <a:latin typeface="+mn-ea"/>
              </a:rPr>
              <a:t>＂</a:t>
            </a:r>
            <a:r>
              <a:rPr lang="ko-KR" altLang="en-US">
                <a:latin typeface="+mn-ea"/>
              </a:rPr>
              <a:t>을 검색하면 </a:t>
            </a:r>
            <a:r>
              <a:rPr lang="en-US" altLang="ko-KR">
                <a:latin typeface="+mn-ea"/>
              </a:rPr>
              <a:t>‘</a:t>
            </a:r>
            <a:r>
              <a:rPr lang="ko-KR" altLang="en-US">
                <a:latin typeface="+mn-ea"/>
              </a:rPr>
              <a:t>화장품 안전기준 등에 관한 규정</a:t>
            </a:r>
            <a:r>
              <a:rPr lang="en-US" altLang="ko-KR">
                <a:latin typeface="+mn-ea"/>
              </a:rPr>
              <a:t>‘ </a:t>
            </a:r>
            <a:r>
              <a:rPr lang="ko-KR" altLang="en-US">
                <a:latin typeface="+mn-ea"/>
              </a:rPr>
              <a:t>고시를 확인할 수 있으며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해당 고시에서 금지 또는 제한 목록을 확인할 수 있습니다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화장품에 사용할 수 있는 색소 역시 동일한 사이트에서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색소</a:t>
            </a:r>
            <a:r>
              <a:rPr lang="en-US" altLang="ko-KR">
                <a:latin typeface="+mn-ea"/>
              </a:rPr>
              <a:t>＂</a:t>
            </a:r>
            <a:r>
              <a:rPr lang="ko-KR" altLang="en-US">
                <a:latin typeface="+mn-ea"/>
              </a:rPr>
              <a:t>를 검색하여 </a:t>
            </a:r>
            <a:r>
              <a:rPr lang="en-US" altLang="ko-KR">
                <a:latin typeface="+mn-ea"/>
              </a:rPr>
              <a:t>“</a:t>
            </a:r>
            <a:r>
              <a:rPr lang="ko-KR" altLang="en-US">
                <a:latin typeface="+mn-ea"/>
              </a:rPr>
              <a:t>화장품 색소 종류와 기준 및 시험방법</a:t>
            </a:r>
            <a:r>
              <a:rPr lang="en-US" altLang="ko-KR">
                <a:latin typeface="+mn-ea"/>
              </a:rPr>
              <a:t>“ </a:t>
            </a:r>
            <a:r>
              <a:rPr lang="ko-KR" altLang="en-US">
                <a:latin typeface="+mn-ea"/>
              </a:rPr>
              <a:t>고시를 확인할 수 있습니다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고시 이외에 성분명을 검색하여 확인하고 싶은 경우 식품의약품안전처의 화장품 규제정보 또는 대한화장품산업연구원의 화장품원료통합정보시스템을 통해 검색하실 수 있습니다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ko-KR">
                <a:latin typeface="+mn-ea"/>
              </a:rPr>
              <a:t>    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성분명을 검색하였음에도 불구하고 표준화명칭이 없는 경우 성분명 표준화 신청을 통해 표준화 명칭을 부여 받아야 합니다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성분의 제조공정도 등을 첨부하여 신청하면 월 </a:t>
            </a:r>
            <a:r>
              <a:rPr lang="en-US" altLang="ko-KR">
                <a:latin typeface="+mn-ea"/>
              </a:rPr>
              <a:t>2</a:t>
            </a:r>
            <a:r>
              <a:rPr lang="ko-KR" altLang="en-US">
                <a:latin typeface="+mn-ea"/>
              </a:rPr>
              <a:t>회 개최되는 성분명표준화위원회에서 검토하여 결과를 안내드리고 있습니다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보완이나 반려 처리가 된 경우 검토 기간이 길어질 수 있으므로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반드시 원료목록보고 전에 표준화 명칭을 확인해보셔야 할 것으로 사료됩니다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지금까지 맞춤형화장품의 원료목록과 성분의 표준화 명칭을 확인할 수 있는 방법에 대해 안내드렸습니다</a:t>
            </a:r>
            <a:r>
              <a:rPr lang="en-US" altLang="ko-KR">
                <a:latin typeface="+mn-ea"/>
              </a:rPr>
              <a:t>.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>
                <a:latin typeface="+mn-ea"/>
              </a:rPr>
              <a:t>추가 문의사항이 있는 경우 협회 홈페이지 하단의 직통번호를 통해 연락주시기 바랍니다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감사합니다</a:t>
            </a:r>
            <a:r>
              <a:rPr lang="en-US" altLang="ko-KR">
                <a:latin typeface="+mn-ea"/>
              </a:rPr>
              <a:t>.</a:t>
            </a:r>
            <a:endParaRPr lang="ko-KR" altLang="en-US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01A664A-EA57-4297-8481-9972B9B4F7D7}" type="slidenum">
              <a:rPr lang="en-US" altLang="en-US"/>
              <a:pPr lvl="0">
                <a:defRPr/>
              </a:pPr>
              <a:t>48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74F15-963C-47CF-B548-D06FA5FF0C3B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973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57FA-746C-4AD8-AFDD-02485854DE6B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4264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A70-50B2-434E-AC93-6ECA9DB38660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732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7CB7-622A-4716-928E-B8796271D9A3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352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D5C2-F616-48EE-965A-A3C1F14CA37B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887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D457F-C9C9-48C2-AD9F-D6C0CC096693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391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BFA8A-283F-46DF-96E5-37C7B9A74B05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9146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88F2C-4BD1-4532-A8EC-BE95585242A8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06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0A9AA-B2EE-430B-819A-53F650C13BF4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17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B5DFC-C151-480C-8E6D-FBFF13886C44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08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C1338-B363-48CD-B410-36DDAD8C797A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635926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84DBC-3206-493F-B438-AC168A94F7B0}" type="datetime1">
              <a:rPr lang="ko-KR" altLang="en-US" smtClean="0"/>
              <a:t>2024-12-26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1CBDE-FC30-48F6-ADCC-C930279BB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5621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3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4.xml"  /><Relationship Id="rId3" Type="http://schemas.openxmlformats.org/officeDocument/2006/relationships/image" Target="../media/image1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5.xml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4.png"  /><Relationship Id="rId6" Type="http://schemas.openxmlformats.org/officeDocument/2006/relationships/image" Target="../media/image5.png"  /><Relationship Id="rId7" Type="http://schemas.openxmlformats.org/officeDocument/2006/relationships/image" Target="../media/image6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6.xml"  /><Relationship Id="rId3" Type="http://schemas.openxmlformats.org/officeDocument/2006/relationships/image" Target="../media/image2.png"  /><Relationship Id="rId4" Type="http://schemas.openxmlformats.org/officeDocument/2006/relationships/image" Target="../media/image7.png"  /><Relationship Id="rId5" Type="http://schemas.openxmlformats.org/officeDocument/2006/relationships/image" Target="../media/image8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7.xml"  /><Relationship Id="rId3" Type="http://schemas.openxmlformats.org/officeDocument/2006/relationships/image" Target="../media/image9.png"  /><Relationship Id="rId4" Type="http://schemas.openxmlformats.org/officeDocument/2006/relationships/image" Target="../media/image10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8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9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0.xml"  /><Relationship Id="rId3" Type="http://schemas.openxmlformats.org/officeDocument/2006/relationships/image" Target="../media/image11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1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2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3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4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5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6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7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8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9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0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1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22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3.xml"  /><Relationship Id="rId3" Type="http://schemas.openxmlformats.org/officeDocument/2006/relationships/image" Target="../media/image12.png"  /><Relationship Id="rId4" Type="http://schemas.microsoft.com/office/2007/relationships/hdphoto" Target="../embeddings/oleObject1.wdp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4.xml"  /><Relationship Id="rId3" Type="http://schemas.openxmlformats.org/officeDocument/2006/relationships/image" Target="../media/image13.jpeg"  /><Relationship Id="rId4" Type="http://schemas.openxmlformats.org/officeDocument/2006/relationships/image" Target="../media/image14.png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5.xml"  /><Relationship Id="rId3" Type="http://schemas.openxmlformats.org/officeDocument/2006/relationships/image" Target="../media/image15.pn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6.xml"  /><Relationship Id="rId3" Type="http://schemas.openxmlformats.org/officeDocument/2006/relationships/image" Target="../media/image16.png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7.xml"  /><Relationship Id="rId3" Type="http://schemas.openxmlformats.org/officeDocument/2006/relationships/image" Target="../media/image17.png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8.xml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29.xml"  /><Relationship Id="rId3" Type="http://schemas.openxmlformats.org/officeDocument/2006/relationships/image" Target="../media/image18.png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30.xml"  /><Relationship Id="rId3" Type="http://schemas.openxmlformats.org/officeDocument/2006/relationships/image" Target="../media/image19.png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31.xml"  /><Relationship Id="rId3" Type="http://schemas.openxmlformats.org/officeDocument/2006/relationships/image" Target="../media/image20.png"  /><Relationship Id="rId4" Type="http://schemas.openxmlformats.org/officeDocument/2006/relationships/image" Target="../media/image21.jpeg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32.xml"  /><Relationship Id="rId3" Type="http://schemas.openxmlformats.org/officeDocument/2006/relationships/image" Target="../media/image22.png"  /><Relationship Id="rId4" Type="http://schemas.openxmlformats.org/officeDocument/2006/relationships/image" Target="../media/image23.png"  /><Relationship Id="rId5" Type="http://schemas.openxmlformats.org/officeDocument/2006/relationships/image" Target="../media/image24.png"  /><Relationship Id="rId6" Type="http://schemas.openxmlformats.org/officeDocument/2006/relationships/image" Target="../media/image25.png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33.xml"  /><Relationship Id="rId3" Type="http://schemas.openxmlformats.org/officeDocument/2006/relationships/image" Target="../media/image26.png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34.xml"  /><Relationship Id="rId3" Type="http://schemas.openxmlformats.org/officeDocument/2006/relationships/image" Target="../media/image27.png"  /><Relationship Id="rId4" Type="http://schemas.openxmlformats.org/officeDocument/2006/relationships/image" Target="../media/image28.png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35.xml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36.xml"  /><Relationship Id="rId3" Type="http://schemas.openxmlformats.org/officeDocument/2006/relationships/image" Target="../media/image29.png"  /><Relationship Id="rId4" Type="http://schemas.openxmlformats.org/officeDocument/2006/relationships/image" Target="../media/image30.png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37.xml"  /><Relationship Id="rId3" Type="http://schemas.openxmlformats.org/officeDocument/2006/relationships/image" Target="../media/image31.png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38.xml"  /><Relationship Id="rId3" Type="http://schemas.openxmlformats.org/officeDocument/2006/relationships/image" Target="../media/image32.png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39.xml"  /><Relationship Id="rId3" Type="http://schemas.openxmlformats.org/officeDocument/2006/relationships/image" Target="../media/image32.png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40.xml"  /><Relationship Id="rId3" Type="http://schemas.openxmlformats.org/officeDocument/2006/relationships/image" Target="../media/image32.png"  /><Relationship Id="rId4" Type="http://schemas.openxmlformats.org/officeDocument/2006/relationships/image" Target="../media/image33.png"  /></Relationships>
</file>

<file path=ppt/slides/_rels/slide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41.xml"  /><Relationship Id="rId3" Type="http://schemas.openxmlformats.org/officeDocument/2006/relationships/image" Target="../media/image34.png"  /><Relationship Id="rId4" Type="http://schemas.openxmlformats.org/officeDocument/2006/relationships/image" Target="../media/image32.png"  /></Relationships>
</file>

<file path=ppt/slides/_rels/slide4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42.xml"  /><Relationship Id="rId3" Type="http://schemas.openxmlformats.org/officeDocument/2006/relationships/image" Target="../media/image35.png"  /><Relationship Id="rId4" Type="http://schemas.openxmlformats.org/officeDocument/2006/relationships/hyperlink" Target="https://www.law.go.kr/LSW/main.html" TargetMode="External" /></Relationships>
</file>

<file path=ppt/slides/_rels/slide4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43.xml"  /><Relationship Id="rId3" Type="http://schemas.openxmlformats.org/officeDocument/2006/relationships/image" Target="../media/image35.png"  /><Relationship Id="rId4" Type="http://schemas.openxmlformats.org/officeDocument/2006/relationships/hyperlink" Target="https://www.law.go.kr/LSW/main.html" TargetMode="External" /></Relationships>
</file>

<file path=ppt/slides/_rels/slide4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44.xml"  /><Relationship Id="rId3" Type="http://schemas.openxmlformats.org/officeDocument/2006/relationships/hyperlink" Target="https://nedrug.mfds.go.kr/index" TargetMode="External" /><Relationship Id="rId4" Type="http://schemas.openxmlformats.org/officeDocument/2006/relationships/image" Target="../media/image36.png"  /></Relationships>
</file>

<file path=ppt/slides/_rels/slide4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45.xml"  /><Relationship Id="rId3" Type="http://schemas.openxmlformats.org/officeDocument/2006/relationships/hyperlink" Target="http://cis.kcii.re.kr/" TargetMode="External" /><Relationship Id="rId4" Type="http://schemas.openxmlformats.org/officeDocument/2006/relationships/image" Target="../media/image37.png"  /></Relationships>
</file>

<file path=ppt/slides/_rels/slide4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46.xml"  /><Relationship Id="rId3" Type="http://schemas.openxmlformats.org/officeDocument/2006/relationships/image" Target="../media/image29.png"  /></Relationships>
</file>

<file path=ppt/slides/_rels/slide4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7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38.png"  /><Relationship Id="rId4" Type="http://schemas.openxmlformats.org/officeDocument/2006/relationships/image" Target="../media/image39.png"  /></Relationships>
</file>

<file path=ppt/slides/_rels/slide4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48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88840"/>
            <a:ext cx="9144000" cy="2015936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ts val="7000"/>
              </a:lnSpc>
              <a:defRPr sz="6600" b="1" spc="-500">
                <a:gradFill>
                  <a:gsLst>
                    <a:gs pos="0">
                      <a:srgbClr val="0099FF">
                        <a:alpha val="62000"/>
                      </a:srgbClr>
                    </a:gs>
                    <a:gs pos="99000">
                      <a:srgbClr val="00B0F0">
                        <a:alpha val="78000"/>
                      </a:srgbClr>
                    </a:gs>
                  </a:gsLst>
                  <a:lin ang="2700000" scaled="0"/>
                </a:gra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ctr">
              <a:lnSpc>
                <a:spcPct val="100000"/>
              </a:lnSpc>
            </a:pPr>
            <a:endParaRPr lang="en-US" altLang="ko-KR" sz="2500" spc="-1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00000"/>
              </a:lnSpc>
            </a:pPr>
            <a:r>
              <a:rPr lang="ko-KR" altLang="en-US" sz="5000" spc="-1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</a:t>
            </a:r>
            <a:endParaRPr lang="en-US" altLang="ko-KR" sz="5000" spc="-1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00000"/>
              </a:lnSpc>
            </a:pPr>
            <a:r>
              <a:rPr lang="ko-KR" altLang="en-US" sz="5000" spc="-1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원료목록보고 메뉴얼</a:t>
            </a:r>
            <a:endParaRPr lang="en-US" altLang="ko-KR" sz="2500" spc="-1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932040" y="4149080"/>
            <a:ext cx="4067602" cy="534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ts val="7000"/>
              </a:lnSpc>
              <a:defRPr sz="6600" b="1" spc="-500">
                <a:gradFill>
                  <a:gsLst>
                    <a:gs pos="0">
                      <a:srgbClr val="0099FF">
                        <a:alpha val="62000"/>
                      </a:srgbClr>
                    </a:gs>
                    <a:gs pos="99000">
                      <a:srgbClr val="00B0F0">
                        <a:alpha val="78000"/>
                      </a:srgbClr>
                    </a:gs>
                  </a:gsLst>
                  <a:lin ang="2700000" scaled="0"/>
                </a:gra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n-US" altLang="ko-KR" sz="2200" spc="0" dirty="0">
                <a:solidFill>
                  <a:schemeClr val="accent3">
                    <a:lumMod val="7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2200" spc="0" dirty="0">
                <a:solidFill>
                  <a:schemeClr val="accent3">
                    <a:lumMod val="75000"/>
                  </a:schemeClr>
                </a:solidFill>
                <a:latin typeface="+mj-ea"/>
                <a:ea typeface="+mj-ea"/>
              </a:rPr>
              <a:t>사</a:t>
            </a:r>
            <a:r>
              <a:rPr lang="en-US" altLang="ko-KR" sz="2200" spc="0" dirty="0">
                <a:solidFill>
                  <a:schemeClr val="accent3">
                    <a:lumMod val="75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2200" spc="0" dirty="0">
                <a:solidFill>
                  <a:schemeClr val="accent3">
                    <a:lumMod val="75000"/>
                  </a:schemeClr>
                </a:solidFill>
                <a:latin typeface="+mj-ea"/>
                <a:ea typeface="+mj-ea"/>
              </a:rPr>
              <a:t>대한화장품협회</a:t>
            </a:r>
            <a:endParaRPr lang="en-US" altLang="ko-KR" sz="2200" spc="0" dirty="0">
              <a:solidFill>
                <a:schemeClr val="accent3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75994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572001" y="0"/>
            <a:ext cx="4572000" cy="6858000"/>
          </a:xfrm>
          <a:prstGeom prst="rect">
            <a:avLst/>
          </a:prstGeom>
          <a:solidFill>
            <a:schemeClr val="bg1">
              <a:lumMod val="5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91600" y="1484784"/>
            <a:ext cx="1747594" cy="515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1. </a:t>
            </a:r>
            <a:r>
              <a:rPr lang="ko-KR" altLang="en-US" sz="2000" b="1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</a:t>
            </a:r>
            <a:endParaRPr lang="en-US" altLang="ko-KR" sz="20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4048" y="1988840"/>
            <a:ext cx="19046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1-1 </a:t>
            </a:r>
            <a:r>
              <a:rPr lang="ko-KR" altLang="en-US" sz="16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개요</a:t>
            </a:r>
            <a:endParaRPr lang="en-US" altLang="ko-KR" sz="16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16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16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 </a:t>
            </a:r>
            <a:r>
              <a:rPr lang="ko-KR" altLang="en-US" sz="16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16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260115-A560-42FD-AD72-C0B34C80C7EA}"/>
              </a:ext>
            </a:extLst>
          </p:cNvPr>
          <p:cNvSpPr txBox="1"/>
          <p:nvPr/>
        </p:nvSpPr>
        <p:spPr>
          <a:xfrm>
            <a:off x="1331640" y="2780928"/>
            <a:ext cx="2092239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목        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34240" y="3235042"/>
            <a:ext cx="19575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 </a:t>
            </a:r>
            <a:r>
              <a:rPr lang="ko-KR" altLang="en-US" sz="2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2000" b="1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ko-KR" altLang="en-US" sz="20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4048" y="3740839"/>
            <a:ext cx="20681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2-1 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16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개요</a:t>
            </a:r>
            <a:endParaRPr lang="en-US" altLang="ko-KR" sz="16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 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16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검색</a:t>
            </a:r>
            <a:endParaRPr lang="en-US" altLang="ko-KR" sz="16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2-3  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16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16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신청</a:t>
            </a:r>
            <a:endParaRPr lang="en-US" altLang="ko-KR" sz="16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5329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45689" y="0"/>
            <a:ext cx="2638822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179512" y="1834301"/>
            <a:ext cx="207300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5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Chapter 1</a:t>
            </a:r>
            <a:endParaRPr lang="ko-KR" altLang="en-US" sz="35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768903" y="1780074"/>
            <a:ext cx="586731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z="3000" b="1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3000" b="1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z="3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946748" y="2614134"/>
            <a:ext cx="2818400" cy="1823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개요</a:t>
            </a:r>
            <a:endParaRPr lang="en-US" altLang="ko-KR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3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 </a:t>
            </a:r>
            <a:endParaRPr lang="en-US" altLang="ko-KR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01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>
            <a:extLst>
              <a:ext uri="{FF2B5EF4-FFF2-40B4-BE49-F238E27FC236}">
                <a16:creationId xmlns:a16="http://schemas.microsoft.com/office/drawing/2014/main" id="{AEBCF2E7-C6A7-4584-831A-2A3470EEA1C4}"/>
              </a:ext>
            </a:extLst>
          </p:cNvPr>
          <p:cNvSpPr/>
          <p:nvPr/>
        </p:nvSpPr>
        <p:spPr>
          <a:xfrm>
            <a:off x="416522" y="3673585"/>
            <a:ext cx="8187926" cy="281151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나눔고딕 ExtraBold" panose="020D0904000000000000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4</a:t>
            </a:fld>
            <a:endParaRPr lang="ko-KR" altLang="en-US"/>
          </a:p>
        </p:txBody>
      </p:sp>
      <p:sp>
        <p:nvSpPr>
          <p:cNvPr id="13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09774"/>
            <a:ext cx="5226111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1-1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개요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9C911B-46BA-4756-878B-B5C824676DD6}"/>
              </a:ext>
            </a:extLst>
          </p:cNvPr>
          <p:cNvSpPr txBox="1"/>
          <p:nvPr/>
        </p:nvSpPr>
        <p:spPr>
          <a:xfrm>
            <a:off x="1267418" y="1691399"/>
            <a:ext cx="596887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ea typeface="나눔고딕 ExtraBold" panose="020D0904000000000000" pitchFamily="50" charset="-127"/>
                <a:cs typeface="Arial" pitchFamily="34" charset="0"/>
              </a:rPr>
              <a:t>「화장품법」  제</a:t>
            </a:r>
            <a:r>
              <a:rPr lang="en-US" altLang="ko-KR" b="1">
                <a:ea typeface="나눔고딕 ExtraBold" panose="020D0904000000000000" pitchFamily="50" charset="-127"/>
                <a:cs typeface="Arial" pitchFamily="34" charset="0"/>
              </a:rPr>
              <a:t>5</a:t>
            </a:r>
            <a:r>
              <a:rPr lang="ko-KR" altLang="en-US" b="1">
                <a:ea typeface="나눔고딕 ExtraBold" panose="020D0904000000000000" pitchFamily="50" charset="-127"/>
                <a:cs typeface="Arial" pitchFamily="34" charset="0"/>
              </a:rPr>
              <a:t>조제</a:t>
            </a:r>
            <a:r>
              <a:rPr lang="en-US" altLang="ko-KR" b="1">
                <a:ea typeface="나눔고딕 ExtraBold" panose="020D0904000000000000" pitchFamily="50" charset="-127"/>
                <a:cs typeface="Arial" pitchFamily="34" charset="0"/>
              </a:rPr>
              <a:t>5-6</a:t>
            </a:r>
            <a:r>
              <a:rPr lang="ko-KR" altLang="en-US" b="1">
                <a:ea typeface="나눔고딕 ExtraBold" panose="020D0904000000000000" pitchFamily="50" charset="-127"/>
                <a:cs typeface="Arial" pitchFamily="34" charset="0"/>
              </a:rPr>
              <a:t>항</a:t>
            </a:r>
            <a:r>
              <a:rPr lang="en-US" altLang="ko-KR" b="1" dirty="0">
                <a:ea typeface="나눔고딕 ExtraBold" panose="020D0904000000000000" pitchFamily="50" charset="-127"/>
                <a:cs typeface="Arial" pitchFamily="34" charset="0"/>
              </a:rPr>
              <a:t>(</a:t>
            </a:r>
            <a:r>
              <a:rPr lang="ko-KR" altLang="en-US" b="1" dirty="0">
                <a:ea typeface="나눔고딕 ExtraBold" panose="020D0904000000000000" pitchFamily="50" charset="-127"/>
                <a:cs typeface="Arial" pitchFamily="34" charset="0"/>
              </a:rPr>
              <a:t>영업자의 의무 등</a:t>
            </a:r>
            <a:r>
              <a:rPr lang="en-US" altLang="ko-KR" b="1" dirty="0">
                <a:ea typeface="나눔고딕 ExtraBold" panose="020D0904000000000000" pitchFamily="50" charset="-127"/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ea typeface="나눔고딕 ExtraBold" panose="020D0904000000000000" pitchFamily="50" charset="-127"/>
                <a:cs typeface="Arial" pitchFamily="34" charset="0"/>
              </a:rPr>
              <a:t>「화장품법 시행규칙」 제</a:t>
            </a:r>
            <a:r>
              <a:rPr lang="en-US" altLang="ko-KR" b="1" dirty="0">
                <a:ea typeface="나눔고딕 ExtraBold" panose="020D0904000000000000" pitchFamily="50" charset="-127"/>
                <a:cs typeface="Arial" pitchFamily="34" charset="0"/>
              </a:rPr>
              <a:t>13</a:t>
            </a:r>
            <a:r>
              <a:rPr lang="ko-KR" altLang="en-US" b="1" dirty="0">
                <a:ea typeface="나눔고딕 ExtraBold" panose="020D0904000000000000" pitchFamily="50" charset="-127"/>
                <a:cs typeface="Arial" pitchFamily="34" charset="0"/>
              </a:rPr>
              <a:t>조 </a:t>
            </a:r>
            <a:r>
              <a:rPr lang="en-US" altLang="ko-KR" b="1" dirty="0">
                <a:ea typeface="나눔고딕 ExtraBold" panose="020D0904000000000000" pitchFamily="50" charset="-127"/>
                <a:cs typeface="Arial" pitchFamily="34" charset="0"/>
              </a:rPr>
              <a:t>(</a:t>
            </a:r>
            <a:r>
              <a:rPr lang="ko-KR" altLang="en-US" b="1" dirty="0">
                <a:ea typeface="나눔고딕 ExtraBold" panose="020D0904000000000000" pitchFamily="50" charset="-127"/>
                <a:cs typeface="Arial" pitchFamily="34" charset="0"/>
              </a:rPr>
              <a:t>화장품의 생산실적 등 보고</a:t>
            </a:r>
            <a:r>
              <a:rPr lang="en-US" altLang="ko-KR" b="1" dirty="0">
                <a:ea typeface="나눔고딕 ExtraBold" panose="020D0904000000000000" pitchFamily="50" charset="-127"/>
                <a:cs typeface="Arial" pitchFamily="34" charset="0"/>
              </a:rPr>
              <a:t>)</a:t>
            </a:r>
            <a:r>
              <a:rPr lang="ko-KR" altLang="en-US" b="1" dirty="0">
                <a:ea typeface="나눔고딕 ExtraBold" panose="020D0904000000000000" pitchFamily="50" charset="-127"/>
                <a:cs typeface="Arial" pitchFamily="34" charset="0"/>
              </a:rPr>
              <a:t> </a:t>
            </a:r>
            <a:endParaRPr lang="en-US" altLang="ko-KR" b="1" dirty="0">
              <a:ea typeface="나눔고딕 ExtraBold" panose="020D0904000000000000" pitchFamily="50" charset="-127"/>
              <a:cs typeface="Arial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ea typeface="나눔고딕 ExtraBold" panose="020D0904000000000000" pitchFamily="50" charset="-127"/>
                <a:cs typeface="Arial" pitchFamily="34" charset="0"/>
              </a:rPr>
              <a:t>「화장품의 생산</a:t>
            </a:r>
            <a:r>
              <a:rPr lang="en-US" altLang="ko-KR" b="1" dirty="0">
                <a:ea typeface="나눔고딕 ExtraBold" panose="020D0904000000000000" pitchFamily="50" charset="-127"/>
                <a:cs typeface="Arial" pitchFamily="34" charset="0"/>
              </a:rPr>
              <a:t>·</a:t>
            </a:r>
            <a:r>
              <a:rPr lang="ko-KR" altLang="en-US" b="1" dirty="0">
                <a:ea typeface="나눔고딕 ExtraBold" panose="020D0904000000000000" pitchFamily="50" charset="-127"/>
                <a:cs typeface="Arial" pitchFamily="34" charset="0"/>
              </a:rPr>
              <a:t>수입실적 및 원료목록 보고에 관한 규정 」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1C28DCC9-4580-47DA-B0FA-298F84FC8A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6" y="1907423"/>
            <a:ext cx="728978" cy="728978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F1ACCC32-4ECC-4EF8-8771-22BEA41ACD4D}"/>
              </a:ext>
            </a:extLst>
          </p:cNvPr>
          <p:cNvSpPr/>
          <p:nvPr/>
        </p:nvSpPr>
        <p:spPr>
          <a:xfrm>
            <a:off x="416522" y="3145492"/>
            <a:ext cx="8187926" cy="60683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나눔고딕 ExtraBold" panose="020D0904000000000000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61674DE-11A3-4DAA-97B7-2C41EDC86A97}"/>
              </a:ext>
            </a:extLst>
          </p:cNvPr>
          <p:cNvSpPr/>
          <p:nvPr/>
        </p:nvSpPr>
        <p:spPr>
          <a:xfrm>
            <a:off x="538947" y="3268245"/>
            <a:ext cx="80655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나눔고딕 ExtraBold" pitchFamily="50" charset="-127"/>
              </a:rPr>
              <a:t>「</a:t>
            </a:r>
            <a:r>
              <a:rPr kumimoji="0" lang="ko-KR" altLang="en-US" sz="1600" b="1" i="0" u="none" strike="noStrike" kern="0" cap="none" spc="-1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나눔고딕 ExtraBold" pitchFamily="50" charset="-127"/>
              </a:rPr>
              <a:t>화장품법</a:t>
            </a: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나눔고딕 ExtraBold" pitchFamily="50" charset="-127"/>
              </a:rPr>
              <a:t>」  제</a:t>
            </a:r>
            <a:r>
              <a:rPr kumimoji="0" lang="en-US" altLang="ko-KR" sz="1600" b="1" i="0" u="none" strike="noStrike" kern="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나눔고딕 ExtraBold" pitchFamily="50" charset="-127"/>
              </a:rPr>
              <a:t>5</a:t>
            </a:r>
            <a:r>
              <a:rPr lang="ko-KR" altLang="en-US" sz="1600" b="1" kern="0" spc="-150" dirty="0">
                <a:solidFill>
                  <a:schemeClr val="bg1"/>
                </a:solidFill>
                <a:ea typeface="나눔고딕 ExtraBold" pitchFamily="50" charset="-127"/>
              </a:rPr>
              <a:t>조 </a:t>
            </a:r>
            <a:r>
              <a:rPr lang="en-US" altLang="ko-KR" sz="1600" b="1" kern="0" spc="-150" dirty="0">
                <a:solidFill>
                  <a:schemeClr val="bg1"/>
                </a:solidFill>
                <a:ea typeface="나눔고딕 ExtraBold" pitchFamily="50" charset="-127"/>
              </a:rPr>
              <a:t>(</a:t>
            </a:r>
            <a:r>
              <a:rPr lang="ko-KR" altLang="en-US" sz="1600" b="1" kern="0" spc="-150" dirty="0">
                <a:solidFill>
                  <a:schemeClr val="bg1"/>
                </a:solidFill>
                <a:ea typeface="나눔고딕 ExtraBold" pitchFamily="50" charset="-127"/>
              </a:rPr>
              <a:t>영업자의 의무 등</a:t>
            </a:r>
            <a:r>
              <a:rPr lang="en-US" altLang="ko-KR" sz="1600" b="1" kern="0" spc="-150" dirty="0">
                <a:solidFill>
                  <a:schemeClr val="bg1"/>
                </a:solidFill>
                <a:ea typeface="나눔고딕 ExtraBold" pitchFamily="50" charset="-127"/>
              </a:rPr>
              <a:t>)</a:t>
            </a:r>
            <a:endParaRPr kumimoji="0" lang="en-US" altLang="ko-KR" sz="1600" b="1" i="0" u="none" strike="noStrike" kern="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나눔고딕 ExtraBold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A0ED50-B627-4FA5-A588-496954EA5359}"/>
              </a:ext>
            </a:extLst>
          </p:cNvPr>
          <p:cNvSpPr txBox="1"/>
          <p:nvPr/>
        </p:nvSpPr>
        <p:spPr>
          <a:xfrm>
            <a:off x="395536" y="3717032"/>
            <a:ext cx="82089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ea typeface="나눔고딕 ExtraBold" panose="020D0904000000000000" pitchFamily="50" charset="-127"/>
              </a:rPr>
              <a:t>제</a:t>
            </a:r>
            <a:r>
              <a:rPr lang="en-US" altLang="ko-KR" sz="1400" b="1" dirty="0">
                <a:ea typeface="나눔고딕 ExtraBold" panose="020D0904000000000000" pitchFamily="50" charset="-127"/>
              </a:rPr>
              <a:t>5</a:t>
            </a:r>
            <a:r>
              <a:rPr lang="ko-KR" altLang="en-US" sz="1400" b="1" dirty="0">
                <a:ea typeface="나눔고딕 ExtraBold" panose="020D0904000000000000" pitchFamily="50" charset="-127"/>
              </a:rPr>
              <a:t>조</a:t>
            </a:r>
            <a:r>
              <a:rPr lang="en-US" altLang="ko-KR" sz="1400" b="1" dirty="0">
                <a:ea typeface="나눔고딕 ExtraBold" panose="020D0904000000000000" pitchFamily="50" charset="-127"/>
              </a:rPr>
              <a:t>(</a:t>
            </a:r>
            <a:r>
              <a:rPr lang="ko-KR" altLang="en-US" sz="1400" b="1" dirty="0">
                <a:ea typeface="나눔고딕 ExtraBold" panose="020D0904000000000000" pitchFamily="50" charset="-127"/>
              </a:rPr>
              <a:t>영업자의 의무 등</a:t>
            </a:r>
            <a:r>
              <a:rPr lang="en-US" altLang="ko-KR" sz="1400" b="1" dirty="0">
                <a:ea typeface="나눔고딕 ExtraBold" panose="020D0904000000000000" pitchFamily="50" charset="-127"/>
              </a:rPr>
              <a:t>)</a:t>
            </a:r>
            <a:r>
              <a:rPr lang="ko-KR" altLang="en-US" sz="1400" dirty="0">
                <a:ea typeface="나눔고딕 ExtraBold" panose="020D0904000000000000" pitchFamily="50" charset="-127"/>
              </a:rPr>
              <a:t> </a:t>
            </a:r>
            <a:endParaRPr lang="en-US" altLang="ko-KR" sz="1400" dirty="0">
              <a:ea typeface="나눔고딕 ExtraBold" panose="020D09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ko-KR" sz="1400" dirty="0">
                <a:ea typeface="나눔고딕 ExtraBold" panose="020D0904000000000000" pitchFamily="50" charset="-127"/>
              </a:rPr>
              <a:t>…</a:t>
            </a:r>
            <a:r>
              <a:rPr lang="en-US" altLang="ko-KR" sz="1400" dirty="0">
                <a:ea typeface="나눔고딕 ExtraBold" panose="020D0904000000000000" pitchFamily="50" charset="-127"/>
              </a:rPr>
              <a:t>  </a:t>
            </a:r>
          </a:p>
          <a:p>
            <a:pPr>
              <a:lnSpc>
                <a:spcPct val="150000"/>
              </a:lnSpc>
            </a:pPr>
            <a:r>
              <a:rPr lang="ko-KR" altLang="en-US" sz="1400" b="1" u="sng" dirty="0">
                <a:ea typeface="나눔고딕 ExtraBold" panose="020D0904000000000000" pitchFamily="50" charset="-127"/>
              </a:rPr>
              <a:t>⑤ 화장품책임판매업자는 총리령으로 정하는 바에 따라 화장품의 생산실적 또는 수입실적</a:t>
            </a:r>
            <a:r>
              <a:rPr lang="en-US" altLang="ko-KR" sz="1400" b="1" u="sng" dirty="0">
                <a:ea typeface="나눔고딕 ExtraBold" panose="020D0904000000000000" pitchFamily="50" charset="-127"/>
              </a:rPr>
              <a:t>, </a:t>
            </a:r>
            <a:r>
              <a:rPr lang="ko-KR" altLang="en-US" sz="1400" b="1" u="sng" dirty="0">
                <a:ea typeface="나눔고딕 ExtraBold" panose="020D0904000000000000" pitchFamily="50" charset="-127"/>
              </a:rPr>
              <a:t>화장품의 제조과정에 사용된 원료의 목록 등을 식품의약품안전처장에게 보고하여야 한다</a:t>
            </a:r>
            <a:r>
              <a:rPr lang="en-US" altLang="ko-KR" sz="1400" b="1" u="sng" dirty="0">
                <a:ea typeface="나눔고딕 ExtraBold" panose="020D0904000000000000" pitchFamily="50" charset="-127"/>
              </a:rPr>
              <a:t>. </a:t>
            </a:r>
            <a:r>
              <a:rPr lang="ko-KR" altLang="en-US" sz="1400" b="1" u="sng" dirty="0">
                <a:ea typeface="나눔고딕 ExtraBold" panose="020D0904000000000000" pitchFamily="50" charset="-127"/>
              </a:rPr>
              <a:t>이 경우 원료의 목록에 관한 보고는 화장품의 </a:t>
            </a:r>
            <a:r>
              <a:rPr lang="ko-KR" altLang="en-US" sz="1400" b="1" u="sng" dirty="0" err="1">
                <a:ea typeface="나눔고딕 ExtraBold" panose="020D0904000000000000" pitchFamily="50" charset="-127"/>
              </a:rPr>
              <a:t>유통ㆍ판매</a:t>
            </a:r>
            <a:r>
              <a:rPr lang="ko-KR" altLang="en-US" sz="1400" b="1" u="sng" dirty="0">
                <a:ea typeface="나눔고딕 ExtraBold" panose="020D0904000000000000" pitchFamily="50" charset="-127"/>
              </a:rPr>
              <a:t> 전에 하여야 한다</a:t>
            </a:r>
            <a:r>
              <a:rPr lang="en-US" altLang="ko-KR" sz="1400" b="1" u="sng" dirty="0">
                <a:ea typeface="나눔고딕 ExtraBold" panose="020D0904000000000000" pitchFamily="50" charset="-127"/>
              </a:rPr>
              <a:t>.  </a:t>
            </a:r>
          </a:p>
          <a:p>
            <a:pPr>
              <a:lnSpc>
                <a:spcPct val="150000"/>
              </a:lnSpc>
            </a:pPr>
            <a:endParaRPr lang="en-US" altLang="ko-KR" sz="1400" b="1" u="sng" dirty="0">
              <a:solidFill>
                <a:srgbClr val="FF0000"/>
              </a:solidFill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u="sng" dirty="0">
                <a:solidFill>
                  <a:srgbClr val="FF0000"/>
                </a:solidFill>
                <a:ea typeface="나눔고딕 ExtraBold" panose="020D0904000000000000" pitchFamily="50" charset="-127"/>
              </a:rPr>
              <a:t>⑥ </a:t>
            </a:r>
            <a:r>
              <a:rPr lang="ko-KR" altLang="en-US" sz="1400" b="1" u="sng" dirty="0">
                <a:solidFill>
                  <a:srgbClr val="FF0000"/>
                </a:solidFill>
                <a:ea typeface="나눔고딕 ExtraBold" panose="020D0904000000000000" pitchFamily="50" charset="-127"/>
              </a:rPr>
              <a:t>맞춤형화장품판매업자는 총리령으로 정하는 바에 따라 맞춤형화장품에 사용된 모든 원료의 목록을 매년 </a:t>
            </a:r>
            <a:r>
              <a:rPr lang="en-US" altLang="ko-KR" sz="1400" b="1" u="sng" dirty="0">
                <a:solidFill>
                  <a:srgbClr val="FF0000"/>
                </a:solidFill>
                <a:ea typeface="나눔고딕 ExtraBold" panose="020D0904000000000000" pitchFamily="50" charset="-127"/>
              </a:rPr>
              <a:t>1</a:t>
            </a:r>
            <a:r>
              <a:rPr lang="ko-KR" altLang="en-US" sz="1400" b="1" u="sng" dirty="0">
                <a:solidFill>
                  <a:srgbClr val="FF0000"/>
                </a:solidFill>
                <a:ea typeface="나눔고딕 ExtraBold" panose="020D0904000000000000" pitchFamily="50" charset="-127"/>
              </a:rPr>
              <a:t>회 식품의약품안전처장에게 보고하여야 한다</a:t>
            </a:r>
            <a:r>
              <a:rPr lang="en-US" altLang="ko-KR" sz="1400" b="1" u="sng">
                <a:solidFill>
                  <a:srgbClr val="FF0000"/>
                </a:solidFill>
                <a:ea typeface="나눔고딕 ExtraBold" panose="020D0904000000000000" pitchFamily="50" charset="-127"/>
              </a:rPr>
              <a:t>.  </a:t>
            </a:r>
            <a:endParaRPr lang="ko-KR" altLang="en-US" sz="1400" dirty="0">
              <a:solidFill>
                <a:srgbClr val="FF0000"/>
              </a:solidFill>
              <a:ea typeface="나눔고딕 ExtraBold" panose="020D09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1885" y="2658398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ea typeface="나눔고딕 ExtraBold" panose="020D0904000000000000" pitchFamily="50" charset="-127"/>
              </a:rPr>
              <a:t>관련 규정</a:t>
            </a:r>
          </a:p>
        </p:txBody>
      </p:sp>
    </p:spTree>
    <p:extLst>
      <p:ext uri="{BB962C8B-B14F-4D97-AF65-F5344CB8AC3E}">
        <p14:creationId xmlns:p14="http://schemas.microsoft.com/office/powerpoint/2010/main" val="218303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5</a:t>
            </a:fld>
            <a:endParaRPr lang="ko-KR" altLang="en-US"/>
          </a:p>
        </p:txBody>
      </p:sp>
      <p:sp>
        <p:nvSpPr>
          <p:cNvPr id="15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0" name="Picture 3" descr="C:\Users\user\Downloads\tea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61" y="1737123"/>
            <a:ext cx="624351" cy="61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971600" y="1789253"/>
            <a:ext cx="8172400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  <a:buClr>
                <a:srgbClr val="FF6600"/>
              </a:buClr>
            </a:pPr>
            <a:r>
              <a:rPr lang="ko-KR" altLang="en-US" sz="22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 </a:t>
            </a:r>
            <a:r>
              <a:rPr lang="ko-KR" altLang="en-US" sz="2200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의무자 </a:t>
            </a:r>
            <a:r>
              <a:rPr lang="en-US" altLang="ko-KR" sz="2200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</a:t>
            </a:r>
            <a:endParaRPr lang="en-US" altLang="ko-KR" sz="2000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4" name="TextBox 3"/>
          <p:cNvSpPr txBox="1">
            <a:spLocks noChangeArrowheads="1"/>
          </p:cNvSpPr>
          <p:nvPr/>
        </p:nvSpPr>
        <p:spPr bwMode="auto">
          <a:xfrm>
            <a:off x="971601" y="2675776"/>
            <a:ext cx="7715200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  <a:buClr>
                <a:srgbClr val="FF6600"/>
              </a:buClr>
            </a:pPr>
            <a:r>
              <a:rPr lang="ko-KR" altLang="en-US" sz="22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 사항 </a:t>
            </a:r>
            <a:r>
              <a:rPr lang="en-US" altLang="ko-KR" sz="2200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2000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맞춤형화장품에 사용된 모든 원료 목록</a:t>
            </a:r>
            <a:endParaRPr lang="ko-KR" altLang="en-US" sz="2000" b="1" u="sng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7" name="TextBox 3"/>
          <p:cNvSpPr txBox="1">
            <a:spLocks noChangeArrowheads="1"/>
          </p:cNvSpPr>
          <p:nvPr/>
        </p:nvSpPr>
        <p:spPr bwMode="auto">
          <a:xfrm>
            <a:off x="971601" y="3696464"/>
            <a:ext cx="76328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Clr>
                <a:srgbClr val="FF6600"/>
              </a:buClr>
            </a:pPr>
            <a:r>
              <a:rPr lang="ko-KR" altLang="en-US" sz="22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 기한 </a:t>
            </a:r>
            <a:r>
              <a:rPr lang="en-US" altLang="ko-KR" sz="2000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</a:t>
            </a:r>
            <a:r>
              <a:rPr lang="en-US" altLang="ko-KR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– </a:t>
            </a:r>
            <a:r>
              <a:rPr lang="ko-KR" altLang="en-US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연 </a:t>
            </a:r>
            <a:r>
              <a:rPr lang="en-US" altLang="ko-KR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 </a:t>
            </a:r>
            <a:r>
              <a:rPr lang="en-US" altLang="ko-KR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매년 </a:t>
            </a:r>
            <a:r>
              <a:rPr lang="en-US" altLang="ko-KR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월말</a:t>
            </a:r>
            <a:r>
              <a:rPr lang="en-US" altLang="ko-KR" sz="20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2000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8" name="Picture 4" descr="C:\Users\user\Downloads\time-passi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61" y="3649020"/>
            <a:ext cx="637776" cy="62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user\Downloads\questi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21" y="2603768"/>
            <a:ext cx="622589" cy="63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971600" y="4637418"/>
            <a:ext cx="7715200" cy="890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  <a:buClr>
                <a:srgbClr val="FF6600"/>
              </a:buClr>
            </a:pPr>
            <a:r>
              <a:rPr lang="ko-KR" altLang="en-US" sz="22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 기관 </a:t>
            </a:r>
            <a:r>
              <a:rPr lang="en-US" altLang="ko-KR" sz="22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2000" b="1" u="sng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식품의약품안전처</a:t>
            </a:r>
            <a:endParaRPr lang="en-US" altLang="ko-KR" sz="2000" b="1" u="sng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  <a:spcAft>
                <a:spcPts val="1000"/>
              </a:spcAft>
              <a:buClr>
                <a:srgbClr val="FF6600"/>
              </a:buClr>
            </a:pPr>
            <a:r>
              <a:rPr lang="en-US" altLang="ko-KR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- (</a:t>
            </a:r>
            <a:r>
              <a: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제출 기관</a:t>
            </a:r>
            <a:r>
              <a:rPr lang="en-US" altLang="ko-KR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ko-KR" altLang="en-US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 </a:t>
            </a:r>
            <a:r>
              <a:rPr lang="ko-KR" altLang="en-US" b="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 </a:t>
            </a:r>
            <a:r>
              <a:rPr lang="en-US" altLang="ko-KR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(</a:t>
            </a:r>
            <a:r>
              <a: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</a:t>
            </a:r>
            <a:r>
              <a:rPr lang="en-US" altLang="ko-KR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대한화장품협회</a:t>
            </a:r>
            <a:r>
              <a:rPr lang="en-US" altLang="ko-KR" b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endParaRPr lang="en-US" altLang="ko-KR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73" y="4618992"/>
            <a:ext cx="576064" cy="576064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7" y="5823393"/>
            <a:ext cx="487154" cy="487152"/>
          </a:xfrm>
          <a:prstGeom prst="rect">
            <a:avLst/>
          </a:prstGeom>
        </p:spPr>
      </p:pic>
      <p:sp>
        <p:nvSpPr>
          <p:cNvPr id="33" name="TextBox 3"/>
          <p:cNvSpPr txBox="1">
            <a:spLocks noChangeArrowheads="1"/>
          </p:cNvSpPr>
          <p:nvPr/>
        </p:nvSpPr>
        <p:spPr bwMode="auto">
          <a:xfrm>
            <a:off x="985328" y="5751385"/>
            <a:ext cx="7825205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  <a:buClr>
                <a:srgbClr val="FF6600"/>
              </a:buClr>
            </a:pPr>
            <a:r>
              <a:rPr lang="ko-KR" altLang="en-US" sz="22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과태료 </a:t>
            </a:r>
            <a:r>
              <a:rPr lang="en-US" altLang="ko-KR" sz="22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2000" b="1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화장품법</a:t>
            </a:r>
            <a:r>
              <a:rPr lang="ko-KR" altLang="en-US" sz="2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제</a:t>
            </a:r>
            <a:r>
              <a:rPr lang="en-US" altLang="ko-KR" sz="2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2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 제</a:t>
            </a:r>
            <a:r>
              <a:rPr lang="en-US" altLang="ko-KR" sz="2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</a:t>
            </a:r>
            <a:r>
              <a:rPr lang="ko-KR" altLang="en-US" sz="2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항을 위반하여 화장품의 생산실적 또는 </a:t>
            </a:r>
            <a:r>
              <a:rPr lang="ko-KR" altLang="en-US" sz="2000" b="1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수입실적</a:t>
            </a:r>
            <a:r>
              <a:rPr lang="ko-KR" altLang="en-US" sz="2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또는 화장품 원료의 목록 등을 보고하지 아니한 자 </a:t>
            </a:r>
            <a:r>
              <a:rPr lang="en-US" altLang="ko-KR" sz="2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en-US" altLang="ko-KR" sz="2000" b="1" u="sng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50</a:t>
            </a:r>
            <a:r>
              <a:rPr lang="ko-KR" altLang="en-US" sz="2000" b="1" u="sng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AAA60C-98C3-F68D-71E3-F482C5B9A2CE}"/>
              </a:ext>
            </a:extLst>
          </p:cNvPr>
          <p:cNvSpPr txBox="1"/>
          <p:nvPr/>
        </p:nvSpPr>
        <p:spPr>
          <a:xfrm>
            <a:off x="640349" y="309774"/>
            <a:ext cx="5226111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1-1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개요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2217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모서리가 둥근 직사각형 71"/>
          <p:cNvSpPr/>
          <p:nvPr/>
        </p:nvSpPr>
        <p:spPr bwMode="auto">
          <a:xfrm>
            <a:off x="3235515" y="3947371"/>
            <a:ext cx="2736304" cy="2341917"/>
          </a:xfrm>
          <a:prstGeom prst="roundRect">
            <a:avLst/>
          </a:prstGeom>
          <a:solidFill>
            <a:srgbClr val="FF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나눔고딕 ExtraBold" panose="020D0904000000000000" pitchFamily="50" charset="-127"/>
            </a:endParaRPr>
          </a:p>
        </p:txBody>
      </p:sp>
      <p:sp>
        <p:nvSpPr>
          <p:cNvPr id="93" name="오른쪽 화살표 92"/>
          <p:cNvSpPr/>
          <p:nvPr/>
        </p:nvSpPr>
        <p:spPr bwMode="auto">
          <a:xfrm>
            <a:off x="2554019" y="3013622"/>
            <a:ext cx="920368" cy="57606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나눔바른고딕" pitchFamily="50" charset="-127"/>
            </a:endParaRPr>
          </a:p>
        </p:txBody>
      </p:sp>
      <p:sp>
        <p:nvSpPr>
          <p:cNvPr id="97" name="모서리가 둥근 직사각형 96"/>
          <p:cNvSpPr/>
          <p:nvPr/>
        </p:nvSpPr>
        <p:spPr bwMode="auto">
          <a:xfrm>
            <a:off x="6476383" y="3947372"/>
            <a:ext cx="2448272" cy="2341916"/>
          </a:xfrm>
          <a:prstGeom prst="roundRect">
            <a:avLst/>
          </a:prstGeom>
          <a:solidFill>
            <a:srgbClr val="FF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나눔고딕 ExtraBold" panose="020D0904000000000000" pitchFamily="50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3332223" y="4186157"/>
            <a:ext cx="2555776" cy="700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>
                <a:solidFill>
                  <a:schemeClr val="tx1"/>
                </a:solidFill>
                <a:ea typeface="나눔고딕 ExtraBold" panose="020D0904000000000000" pitchFamily="50" charset="-127"/>
              </a:rPr>
              <a:t>대한화장품협회 원료목록 </a:t>
            </a:r>
            <a:r>
              <a:rPr lang="ko-KR" altLang="en-US" sz="1400" dirty="0">
                <a:solidFill>
                  <a:schemeClr val="tx1"/>
                </a:solidFill>
                <a:ea typeface="나눔고딕 ExtraBold" panose="020D0904000000000000" pitchFamily="50" charset="-127"/>
              </a:rPr>
              <a:t>보고 사이트 접속하여 보고</a:t>
            </a:r>
            <a:endParaRPr lang="en-US" altLang="ko-KR" sz="1400" b="0" dirty="0">
              <a:solidFill>
                <a:schemeClr val="tx1"/>
              </a:solidFill>
              <a:ea typeface="나눔고딕 ExtraBold" panose="020D0904000000000000" pitchFamily="50" charset="-127"/>
            </a:endParaRPr>
          </a:p>
        </p:txBody>
      </p:sp>
      <p:sp>
        <p:nvSpPr>
          <p:cNvPr id="100" name="모서리가 둥근 직사각형 99"/>
          <p:cNvSpPr/>
          <p:nvPr/>
        </p:nvSpPr>
        <p:spPr bwMode="auto">
          <a:xfrm>
            <a:off x="55011" y="3947371"/>
            <a:ext cx="2736304" cy="2408979"/>
          </a:xfrm>
          <a:prstGeom prst="roundRect">
            <a:avLst/>
          </a:prstGeom>
          <a:solidFill>
            <a:srgbClr val="FF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나눔고딕 ExtraBold" panose="020D0904000000000000" pitchFamily="50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142259" y="4228420"/>
            <a:ext cx="2588692" cy="327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>
                <a:solidFill>
                  <a:srgbClr val="FF0000"/>
                </a:solidFill>
                <a:ea typeface="나눔고딕 ExtraBold" panose="020D0904000000000000" pitchFamily="50" charset="-127"/>
              </a:rPr>
              <a:t>맞춤형화장품판매업자</a:t>
            </a:r>
            <a:r>
              <a:rPr lang="ko-KR" altLang="en-US" sz="1400">
                <a:solidFill>
                  <a:schemeClr val="tx1"/>
                </a:solidFill>
                <a:ea typeface="나눔고딕 ExtraBold" panose="020D0904000000000000" pitchFamily="50" charset="-127"/>
              </a:rPr>
              <a:t>가 보고</a:t>
            </a:r>
            <a:endParaRPr lang="en-US" altLang="ko-KR" sz="1400">
              <a:solidFill>
                <a:schemeClr val="tx1"/>
              </a:solidFill>
              <a:ea typeface="나눔고딕 ExtraBold" panose="020D0904000000000000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40349" y="2492896"/>
            <a:ext cx="15071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>
                <a:solidFill>
                  <a:srgbClr val="FF0000"/>
                </a:solidFill>
                <a:ea typeface="나눔고딕 ExtraBold" panose="020D0904000000000000" pitchFamily="50" charset="-127"/>
              </a:rPr>
              <a:t>보고의무자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63064" y="2567696"/>
            <a:ext cx="23006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 err="1">
                <a:solidFill>
                  <a:srgbClr val="FF0000"/>
                </a:solidFill>
                <a:ea typeface="나눔고딕 ExtraBold" panose="020D0904000000000000" pitchFamily="50" charset="-127"/>
              </a:rPr>
              <a:t>식품의약품안전처</a:t>
            </a:r>
            <a:endParaRPr lang="ko-KR" altLang="en-US" sz="2200" b="1" dirty="0">
              <a:solidFill>
                <a:srgbClr val="FF0000"/>
              </a:solidFill>
              <a:ea typeface="나눔고딕 ExtraBold" panose="020D0904000000000000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67931" y="2536175"/>
            <a:ext cx="20361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>
                <a:solidFill>
                  <a:srgbClr val="FF0000"/>
                </a:solidFill>
                <a:ea typeface="나눔고딕 ExtraBold" panose="020D0904000000000000" pitchFamily="50" charset="-127"/>
              </a:rPr>
              <a:t>대한화장품협회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6442471" y="4167371"/>
            <a:ext cx="2555776" cy="1061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dirty="0">
                <a:solidFill>
                  <a:schemeClr val="tx1"/>
                </a:solidFill>
                <a:ea typeface="나눔고딕 ExtraBold" panose="020D0904000000000000" pitchFamily="50" charset="-127"/>
              </a:rPr>
              <a:t>대한화장품협회는 업체에서 보고한 자료를 취합하여 </a:t>
            </a:r>
            <a:r>
              <a:rPr lang="ko-KR" altLang="en-US" sz="1400" dirty="0" err="1">
                <a:solidFill>
                  <a:schemeClr val="tx1"/>
                </a:solidFill>
                <a:ea typeface="나눔고딕 ExtraBold" panose="020D0904000000000000" pitchFamily="50" charset="-127"/>
              </a:rPr>
              <a:t>식품의약품안전처로</a:t>
            </a:r>
            <a:r>
              <a:rPr lang="ko-KR" altLang="en-US" sz="1400" dirty="0">
                <a:solidFill>
                  <a:schemeClr val="tx1"/>
                </a:solidFill>
                <a:ea typeface="나눔고딕 ExtraBold" panose="020D0904000000000000" pitchFamily="50" charset="-127"/>
              </a:rPr>
              <a:t> 보고</a:t>
            </a:r>
            <a:endParaRPr lang="en-US" altLang="ko-KR" sz="1400" b="0" dirty="0">
              <a:solidFill>
                <a:schemeClr val="tx1"/>
              </a:solidFill>
              <a:ea typeface="나눔고딕 ExtraBold" panose="020D0904000000000000" pitchFamily="50" charset="-127"/>
            </a:endParaRPr>
          </a:p>
        </p:txBody>
      </p:sp>
      <p:pic>
        <p:nvPicPr>
          <p:cNvPr id="19" name="Picture 3" descr="C:\Users\user\Downloads\tea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63" y="3078509"/>
            <a:ext cx="624351" cy="61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918" y="3002882"/>
            <a:ext cx="1457325" cy="763010"/>
          </a:xfrm>
          <a:prstGeom prst="rect">
            <a:avLst/>
          </a:prstGeom>
        </p:spPr>
      </p:pic>
      <p:pic>
        <p:nvPicPr>
          <p:cNvPr id="22" name="Picture 2" descr="C:\Users\PC\Desktop\11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661" y="3109968"/>
            <a:ext cx="2238269" cy="54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오른쪽 화살표 22"/>
          <p:cNvSpPr/>
          <p:nvPr/>
        </p:nvSpPr>
        <p:spPr bwMode="auto">
          <a:xfrm>
            <a:off x="5470960" y="3078509"/>
            <a:ext cx="920368" cy="57606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나눔바른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3528" y="1628800"/>
            <a:ext cx="1823965" cy="43088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200" b="1" dirty="0">
                <a:solidFill>
                  <a:schemeClr val="bg1"/>
                </a:solidFill>
                <a:ea typeface="나눔고딕 ExtraBold" panose="020D0904000000000000" pitchFamily="50" charset="-127"/>
              </a:rPr>
              <a:t>맞춤형화장품</a:t>
            </a:r>
          </a:p>
        </p:txBody>
      </p:sp>
      <p:sp>
        <p:nvSpPr>
          <p:cNvPr id="27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9A097-5259-37FF-B4F5-A7402CFF7A26}"/>
              </a:ext>
            </a:extLst>
          </p:cNvPr>
          <p:cNvSpPr txBox="1"/>
          <p:nvPr/>
        </p:nvSpPr>
        <p:spPr>
          <a:xfrm>
            <a:off x="640349" y="309774"/>
            <a:ext cx="5226111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1-1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개요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5185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4860032" y="44624"/>
            <a:ext cx="4209387" cy="57606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err="1">
                <a:latin typeface="나눔고딕 ExtraBold" pitchFamily="50" charset="-127"/>
                <a:ea typeface="나눔고딕 ExtraBold" pitchFamily="50" charset="-127"/>
              </a:rPr>
              <a:t>원료목록</a:t>
            </a:r>
            <a:r>
              <a:rPr lang="ko-KR" altLang="en-US" b="1" dirty="0">
                <a:latin typeface="나눔고딕 ExtraBold" pitchFamily="50" charset="-127"/>
                <a:ea typeface="나눔고딕 ExtraBold" pitchFamily="50" charset="-127"/>
              </a:rPr>
              <a:t> 보고서 </a:t>
            </a:r>
            <a:r>
              <a:rPr lang="en-US" altLang="ko-KR" b="1" dirty="0">
                <a:latin typeface="나눔고딕 ExtraBold" pitchFamily="50" charset="-127"/>
                <a:ea typeface="나눔고딕 ExtraBold" pitchFamily="50" charset="-127"/>
              </a:rPr>
              <a:t>[</a:t>
            </a:r>
            <a:r>
              <a:rPr lang="ko-KR" altLang="en-US" b="1" dirty="0">
                <a:latin typeface="나눔고딕 ExtraBold" pitchFamily="50" charset="-127"/>
                <a:ea typeface="나눔고딕 ExtraBold" pitchFamily="50" charset="-127"/>
              </a:rPr>
              <a:t>별지 제</a:t>
            </a:r>
            <a:r>
              <a:rPr lang="en-US" altLang="ko-KR" b="1" dirty="0">
                <a:latin typeface="나눔고딕 ExtraBold" pitchFamily="50" charset="-127"/>
                <a:ea typeface="나눔고딕 ExtraBold" pitchFamily="50" charset="-127"/>
              </a:rPr>
              <a:t>7</a:t>
            </a:r>
            <a:r>
              <a:rPr lang="ko-KR" altLang="en-US" b="1" dirty="0">
                <a:latin typeface="나눔고딕 ExtraBold" pitchFamily="50" charset="-127"/>
                <a:ea typeface="나눔고딕 ExtraBold" pitchFamily="50" charset="-127"/>
              </a:rPr>
              <a:t>호</a:t>
            </a:r>
            <a:r>
              <a:rPr lang="en-US" altLang="ko-KR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b="1" dirty="0">
                <a:latin typeface="나눔고딕 ExtraBold" pitchFamily="50" charset="-127"/>
                <a:ea typeface="나눔고딕 ExtraBold" pitchFamily="50" charset="-127"/>
              </a:rPr>
              <a:t>제</a:t>
            </a:r>
            <a:r>
              <a:rPr lang="en-US" altLang="ko-KR" b="1" dirty="0">
                <a:latin typeface="나눔고딕 ExtraBold" pitchFamily="50" charset="-127"/>
                <a:ea typeface="나눔고딕 ExtraBold" pitchFamily="50" charset="-127"/>
              </a:rPr>
              <a:t>8</a:t>
            </a:r>
            <a:r>
              <a:rPr lang="ko-KR" altLang="en-US" b="1" dirty="0">
                <a:latin typeface="나눔고딕 ExtraBold" pitchFamily="50" charset="-127"/>
                <a:ea typeface="나눔고딕 ExtraBold" pitchFamily="50" charset="-127"/>
              </a:rPr>
              <a:t>호 서식</a:t>
            </a:r>
            <a:r>
              <a:rPr lang="en-US" altLang="ko-KR" b="1" dirty="0">
                <a:latin typeface="나눔고딕 ExtraBold" pitchFamily="50" charset="-127"/>
                <a:ea typeface="나눔고딕 ExtraBold" pitchFamily="50" charset="-127"/>
              </a:rPr>
              <a:t>]</a:t>
            </a:r>
            <a:endParaRPr lang="ko-KR" altLang="en-US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A17C8F0-54A2-F64C-8CB4-A9190DB12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83" y="1584273"/>
            <a:ext cx="3402998" cy="50829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C33411-0C47-BFED-54A8-F7DCE43F18F6}"/>
              </a:ext>
            </a:extLst>
          </p:cNvPr>
          <p:cNvSpPr txBox="1"/>
          <p:nvPr/>
        </p:nvSpPr>
        <p:spPr>
          <a:xfrm>
            <a:off x="640349" y="309774"/>
            <a:ext cx="5226111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1-1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개요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AA89F98-7BC7-9461-59B9-C17624320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2032" y="1584273"/>
            <a:ext cx="5537388" cy="506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56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45689" y="0"/>
            <a:ext cx="2638822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179512" y="1834301"/>
            <a:ext cx="207300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5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Chapter 1</a:t>
            </a:r>
            <a:endParaRPr lang="ko-KR" altLang="en-US" sz="35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768903" y="1780074"/>
            <a:ext cx="586731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z="3000" b="1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3000" b="1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z="3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946748" y="2614134"/>
            <a:ext cx="2818400" cy="1823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개요</a:t>
            </a:r>
            <a:endParaRPr lang="en-US" altLang="ko-KR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 </a:t>
            </a:r>
            <a:endParaRPr lang="en-US" altLang="ko-KR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3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5498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>
                <a:ea typeface="나눔고딕 ExtraBold" panose="020D0904000000000000" pitchFamily="50" charset="-127"/>
              </a:rPr>
              <a:t>9</a:t>
            </a:fld>
            <a:endParaRPr lang="ko-KR" altLang="en-US" dirty="0">
              <a:ea typeface="나눔고딕 ExtraBold" panose="020D0904000000000000" pitchFamily="50" charset="-127"/>
            </a:endParaRPr>
          </a:p>
        </p:txBody>
      </p:sp>
      <p:sp>
        <p:nvSpPr>
          <p:cNvPr id="27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307627"/>
              </p:ext>
            </p:extLst>
          </p:nvPr>
        </p:nvGraphicFramePr>
        <p:xfrm>
          <a:off x="91054" y="2156385"/>
          <a:ext cx="8873434" cy="453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3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4681">
                  <a:extLst>
                    <a:ext uri="{9D8B030D-6E8A-4147-A177-3AD203B41FA5}">
                      <a16:colId xmlns:a16="http://schemas.microsoft.com/office/drawing/2014/main" val="4140914992"/>
                    </a:ext>
                  </a:extLst>
                </a:gridCol>
                <a:gridCol w="1254681">
                  <a:extLst>
                    <a:ext uri="{9D8B030D-6E8A-4147-A177-3AD203B41FA5}">
                      <a16:colId xmlns:a16="http://schemas.microsoft.com/office/drawing/2014/main" val="3873037184"/>
                    </a:ext>
                  </a:extLst>
                </a:gridCol>
                <a:gridCol w="13284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185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10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일련번호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맞춤형화장품판매업소 </a:t>
                      </a:r>
                      <a:endParaRPr lang="en-US" altLang="ko-KR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신고번호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원료 </a:t>
                      </a:r>
                      <a:r>
                        <a:rPr lang="ko-KR" altLang="en-US" sz="1300" b="1" kern="12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성분명</a:t>
                      </a:r>
                      <a:endParaRPr lang="ko-KR" altLang="en-US" sz="1300" b="1" kern="12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유형 표시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제품명 또는 </a:t>
                      </a:r>
                      <a:endParaRPr lang="en-US" altLang="ko-KR" sz="1300" b="1" kern="120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제품군명</a:t>
                      </a:r>
                      <a:endParaRPr lang="ko-KR" altLang="en-US" sz="1300" b="1" kern="12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책임판매업자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제조업자 상호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용도</a:t>
                      </a:r>
                      <a:endParaRPr lang="en-US" altLang="ko-KR" sz="1300" b="1" kern="12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수출전용</a:t>
                      </a:r>
                      <a:r>
                        <a:rPr lang="en-US" altLang="ko-KR" sz="1300" b="1" kern="1200" baseline="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300" b="1" kern="1200" baseline="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여부</a:t>
                      </a:r>
                      <a:r>
                        <a:rPr lang="en-US" altLang="ko-KR" sz="1300" b="1" kern="1200" baseline="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)</a:t>
                      </a:r>
                      <a:endParaRPr lang="ko-KR" altLang="en-US" sz="1300" b="1" kern="12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59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aseline="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999-1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정제수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마</a:t>
                      </a:r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baseline="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바다사랑향수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바다사랑화장품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59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2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999-1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감초추출물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마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바다사랑향수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홍길동화장품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바다사랑화장품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59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999-1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칡뿌리추출물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마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바다사랑향수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홍길동화장품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바다사랑화장품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91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999-1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녹차추출물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마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바다사랑향수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홍길동화장품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바다사랑화장품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91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5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999-1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글리세린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마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바다사랑향수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바다사랑화장품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59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6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999-1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1,2-</a:t>
                      </a:r>
                      <a:r>
                        <a:rPr lang="ko-KR" altLang="en-US" sz="13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헥산다이올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사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3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바다파운데이션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제품군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)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791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7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999-1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귤추출물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사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3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바다파운데이션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제품군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)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470304"/>
                  </a:ext>
                </a:extLst>
              </a:tr>
              <a:tr h="45759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8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999-1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일랑일랑꽃오일</a:t>
                      </a: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사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3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바다파운데이션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제품군</a:t>
                      </a:r>
                      <a:r>
                        <a:rPr kumimoji="0" lang="en-US" altLang="ko-KR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)</a:t>
                      </a:r>
                      <a:endParaRPr kumimoji="0" lang="ko-KR" alt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4576856" y="1442588"/>
            <a:ext cx="4027593" cy="968376"/>
            <a:chOff x="1907704" y="1772816"/>
            <a:chExt cx="3222074" cy="968376"/>
          </a:xfrm>
        </p:grpSpPr>
        <p:sp>
          <p:nvSpPr>
            <p:cNvPr id="23" name="이등변 삼각형 22"/>
            <p:cNvSpPr/>
            <p:nvPr/>
          </p:nvSpPr>
          <p:spPr>
            <a:xfrm rot="12719655">
              <a:off x="2335044" y="2237136"/>
              <a:ext cx="288032" cy="50405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>
                <a:ea typeface="나눔고딕 ExtraBold" panose="020D0904000000000000" pitchFamily="50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907704" y="1772816"/>
              <a:ext cx="3222074" cy="57606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300" b="1">
                  <a:solidFill>
                    <a:schemeClr val="tx1"/>
                  </a:solidFill>
                  <a:ea typeface="나눔고딕 ExtraBold" panose="020D0904000000000000" pitchFamily="50" charset="-127"/>
                </a:rPr>
                <a:t>판매내역서의 제품명 또는 제품군명 표시</a:t>
              </a:r>
              <a:endParaRPr lang="en-US" altLang="ko-KR" sz="1300" b="1">
                <a:solidFill>
                  <a:schemeClr val="tx1"/>
                </a:solidFill>
                <a:ea typeface="나눔고딕 ExtraBold" panose="020D0904000000000000" pitchFamily="50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ko-KR" sz="1300" b="1">
                  <a:solidFill>
                    <a:schemeClr val="tx1"/>
                  </a:solidFill>
                  <a:ea typeface="나눔고딕 ExtraBold" panose="020D0904000000000000" pitchFamily="50" charset="-127"/>
                </a:rPr>
                <a:t>* </a:t>
              </a:r>
              <a:r>
                <a:rPr lang="ko-KR" altLang="en-US" sz="1300" b="1">
                  <a:solidFill>
                    <a:schemeClr val="tx1"/>
                  </a:solidFill>
                  <a:ea typeface="나눔고딕 ExtraBold" panose="020D0904000000000000" pitchFamily="50" charset="-127"/>
                </a:rPr>
                <a:t>제품군 </a:t>
              </a:r>
              <a:r>
                <a:rPr lang="en-US" altLang="ko-KR" sz="1300" b="1">
                  <a:solidFill>
                    <a:schemeClr val="tx1"/>
                  </a:solidFill>
                  <a:ea typeface="나눔고딕 ExtraBold" panose="020D0904000000000000" pitchFamily="50" charset="-127"/>
                </a:rPr>
                <a:t>: </a:t>
              </a:r>
              <a:r>
                <a:rPr lang="ko-KR" altLang="en-US" sz="1300" b="1">
                  <a:solidFill>
                    <a:schemeClr val="tx1"/>
                  </a:solidFill>
                  <a:ea typeface="나눔고딕 ExtraBold" panose="020D0904000000000000" pitchFamily="50" charset="-127"/>
                </a:rPr>
                <a:t>동일 내용물로 만든 여러 제품</a:t>
              </a:r>
              <a:endParaRPr lang="en-US" altLang="ko-KR" sz="1300" b="1" dirty="0">
                <a:solidFill>
                  <a:schemeClr val="tx1"/>
                </a:solidFill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30" name="사각형 설명선 29"/>
          <p:cNvSpPr/>
          <p:nvPr/>
        </p:nvSpPr>
        <p:spPr bwMode="auto">
          <a:xfrm>
            <a:off x="6166520" y="3556253"/>
            <a:ext cx="2520280" cy="627761"/>
          </a:xfrm>
          <a:prstGeom prst="wedgeRectCallout">
            <a:avLst>
              <a:gd name="adj1" fmla="val 6896"/>
              <a:gd name="adj2" fmla="val -85957"/>
            </a:avLst>
          </a:prstGeom>
          <a:solidFill>
            <a:schemeClr val="bg1"/>
          </a:solidFill>
          <a:ln w="381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1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ko-KR" altLang="en-US" sz="13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나눔고딕 ExtraBold" panose="020D0904000000000000" pitchFamily="50" charset="-127"/>
              </a:rPr>
              <a:t>맞춤형화장품내용물의 제조업자 기재 </a:t>
            </a:r>
            <a:r>
              <a:rPr kumimoji="1" lang="en-US" altLang="ko-KR" sz="13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나눔고딕 ExtraBold" panose="020D0904000000000000" pitchFamily="50" charset="-127"/>
              </a:rPr>
              <a:t>(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나눔고딕 ExtraBold" panose="020D0904000000000000" pitchFamily="50" charset="-127"/>
              </a:rPr>
              <a:t>원료의 제조업자 아님</a:t>
            </a:r>
            <a:r>
              <a:rPr kumimoji="1" lang="en-US" altLang="ko-KR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나눔고딕 ExtraBold" panose="020D0904000000000000" pitchFamily="50" charset="-127"/>
              </a:rPr>
              <a:t>)</a:t>
            </a:r>
            <a:endParaRPr kumimoji="1" lang="ko-KR" altLang="en-US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나눔고딕 ExtraBold" panose="020D0904000000000000" pitchFamily="50" charset="-127"/>
            </a:endParaRPr>
          </a:p>
        </p:txBody>
      </p:sp>
      <p:grpSp>
        <p:nvGrpSpPr>
          <p:cNvPr id="31" name="그룹 2"/>
          <p:cNvGrpSpPr/>
          <p:nvPr/>
        </p:nvGrpSpPr>
        <p:grpSpPr>
          <a:xfrm>
            <a:off x="2974933" y="3978731"/>
            <a:ext cx="2194155" cy="1119128"/>
            <a:chOff x="6444207" y="5146240"/>
            <a:chExt cx="2592288" cy="758730"/>
          </a:xfrm>
        </p:grpSpPr>
        <p:sp>
          <p:nvSpPr>
            <p:cNvPr id="32" name="사각형 설명선 31"/>
            <p:cNvSpPr/>
            <p:nvPr/>
          </p:nvSpPr>
          <p:spPr bwMode="auto">
            <a:xfrm>
              <a:off x="6444207" y="5146240"/>
              <a:ext cx="2592288" cy="585827"/>
            </a:xfrm>
            <a:prstGeom prst="wedgeRectCallout">
              <a:avLst>
                <a:gd name="adj1" fmla="val -42390"/>
                <a:gd name="adj2" fmla="val -104405"/>
              </a:avLst>
            </a:prstGeom>
            <a:solidFill>
              <a:schemeClr val="bg1"/>
            </a:solidFill>
            <a:ln w="3810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1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o"/>
                <a:tabLst/>
              </a:pPr>
              <a:endParaRPr kumimoji="1" lang="ko-KR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나눔고딕 ExtraBold" panose="020D0904000000000000" pitchFamily="50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519117" y="5191347"/>
              <a:ext cx="2442468" cy="7136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300" b="1" dirty="0" err="1">
                  <a:ea typeface="나눔고딕 ExtraBold" panose="020D0904000000000000" pitchFamily="50" charset="-127"/>
                </a:rPr>
                <a:t>전성분</a:t>
              </a:r>
              <a:r>
                <a:rPr lang="ko-KR" altLang="en-US" sz="1300" b="1" dirty="0">
                  <a:ea typeface="나눔고딕 ExtraBold" panose="020D0904000000000000" pitchFamily="50" charset="-127"/>
                </a:rPr>
                <a:t> 표기와 같이 한글로 표준화된 </a:t>
              </a:r>
              <a:r>
                <a:rPr lang="ko-KR" altLang="en-US" sz="1300" b="1" dirty="0" err="1">
                  <a:ea typeface="나눔고딕 ExtraBold" panose="020D0904000000000000" pitchFamily="50" charset="-127"/>
                </a:rPr>
                <a:t>성분명을</a:t>
              </a:r>
              <a:r>
                <a:rPr lang="ko-KR" altLang="en-US" sz="1300" b="1" dirty="0">
                  <a:ea typeface="나눔고딕 ExtraBold" panose="020D0904000000000000" pitchFamily="50" charset="-127"/>
                </a:rPr>
                <a:t> 한 셀에 한 성분을 기재</a:t>
              </a:r>
            </a:p>
          </p:txBody>
        </p:sp>
      </p:grpSp>
      <p:sp>
        <p:nvSpPr>
          <p:cNvPr id="34" name="사각형 설명선 33"/>
          <p:cNvSpPr/>
          <p:nvPr/>
        </p:nvSpPr>
        <p:spPr bwMode="auto">
          <a:xfrm>
            <a:off x="183326" y="5589240"/>
            <a:ext cx="2263554" cy="610021"/>
          </a:xfrm>
          <a:prstGeom prst="wedgeRectCallout">
            <a:avLst>
              <a:gd name="adj1" fmla="val -39539"/>
              <a:gd name="adj2" fmla="val -132622"/>
            </a:avLst>
          </a:prstGeom>
          <a:solidFill>
            <a:schemeClr val="bg1"/>
          </a:solidFill>
          <a:ln w="381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ko-KR" altLang="en-US" sz="1300" b="1" dirty="0">
                <a:ea typeface="나눔고딕 ExtraBold" panose="020D0904000000000000" pitchFamily="50" charset="-127"/>
              </a:rPr>
              <a:t>위에서 순서대로 중복되는 숫자 없이</a:t>
            </a:r>
            <a:r>
              <a:rPr lang="en-US" altLang="ko-KR" sz="1300" b="1" dirty="0">
                <a:ea typeface="나눔고딕 ExtraBold" panose="020D0904000000000000" pitchFamily="50" charset="-127"/>
              </a:rPr>
              <a:t>, </a:t>
            </a:r>
            <a:r>
              <a:rPr lang="ko-KR" altLang="en-US" sz="1300" b="1" dirty="0">
                <a:ea typeface="나눔고딕 ExtraBold" panose="020D0904000000000000" pitchFamily="50" charset="-127"/>
              </a:rPr>
              <a:t>순차적으로 기재</a:t>
            </a:r>
          </a:p>
        </p:txBody>
      </p:sp>
    </p:spTree>
    <p:extLst>
      <p:ext uri="{BB962C8B-B14F-4D97-AF65-F5344CB8AC3E}">
        <p14:creationId xmlns:p14="http://schemas.microsoft.com/office/powerpoint/2010/main" val="793845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13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1596856"/>
            <a:ext cx="8784976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일련번호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-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위에서부터 순서로 아라비아숫자를 기재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맞춤형화장품판매업소 신고번호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-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 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신고필증에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기재된 번호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E3510218-F2FD-1C6A-C926-D91DA2256403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755698-464B-BCA0-95A9-6C63318064A7}"/>
              </a:ext>
            </a:extLst>
          </p:cNvPr>
          <p:cNvSpPr txBox="1"/>
          <p:nvPr/>
        </p:nvSpPr>
        <p:spPr>
          <a:xfrm>
            <a:off x="250852" y="4224386"/>
            <a:ext cx="8892480" cy="1881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 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-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맞춤형화장품에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사용된 모든 원료의 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기재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-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 성분명은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표준화된 명칭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국문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기재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-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혼합원료는 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혼합된 개별 성분의 명칭으로 각각 기재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6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FD69E29-724D-1662-6CBF-4C72213EF3C4}"/>
              </a:ext>
            </a:extLst>
          </p:cNvPr>
          <p:cNvGrpSpPr/>
          <p:nvPr/>
        </p:nvGrpSpPr>
        <p:grpSpPr>
          <a:xfrm>
            <a:off x="6059116" y="4846278"/>
            <a:ext cx="2952328" cy="958986"/>
            <a:chOff x="5411712" y="1443555"/>
            <a:chExt cx="3624784" cy="1224137"/>
          </a:xfrm>
          <a:solidFill>
            <a:schemeClr val="accent3">
              <a:lumMod val="50000"/>
            </a:schemeClr>
          </a:solidFill>
        </p:grpSpPr>
        <p:sp>
          <p:nvSpPr>
            <p:cNvPr id="6" name="오른쪽 화살표 11">
              <a:extLst>
                <a:ext uri="{FF2B5EF4-FFF2-40B4-BE49-F238E27FC236}">
                  <a16:creationId xmlns:a16="http://schemas.microsoft.com/office/drawing/2014/main" id="{8670DCFA-37B1-F2E5-903A-0C026C16CE92}"/>
                </a:ext>
              </a:extLst>
            </p:cNvPr>
            <p:cNvSpPr/>
            <p:nvPr/>
          </p:nvSpPr>
          <p:spPr>
            <a:xfrm flipH="1">
              <a:off x="5411712" y="1844824"/>
              <a:ext cx="504056" cy="420313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AFF1E8FB-58D7-FDAE-F94D-46C51CB3F965}"/>
                </a:ext>
              </a:extLst>
            </p:cNvPr>
            <p:cNvSpPr/>
            <p:nvPr/>
          </p:nvSpPr>
          <p:spPr>
            <a:xfrm>
              <a:off x="5580112" y="1443555"/>
              <a:ext cx="3456384" cy="12241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표준화 명칭 확인 사이트</a:t>
              </a:r>
              <a:r>
                <a:rPr lang="en-US" altLang="ko-KR" sz="16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 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화장품 </a:t>
              </a:r>
              <a:r>
                <a:rPr lang="ko-KR" altLang="en-US" sz="1600" b="1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성분사전</a:t>
              </a:r>
              <a:endPara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http://kcia.or.kr/cid/main</a:t>
              </a:r>
              <a:r>
                <a:rPr lang="en-US" altLang="ko-KR" sz="1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/</a:t>
              </a:r>
              <a:endPara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11" name="그림 10">
            <a:extLst>
              <a:ext uri="{FF2B5EF4-FFF2-40B4-BE49-F238E27FC236}">
                <a16:creationId xmlns:a16="http://schemas.microsoft.com/office/drawing/2014/main" id="{E116E5F7-635F-FD80-8D52-FB6DDF6CC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274" y="2996952"/>
            <a:ext cx="2815169" cy="1800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91167B-C882-5901-37C7-0057870E3D2F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017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D316EE1D-D1D9-0C90-4008-035716C9A6E8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F3566E94-C87B-71A2-7A08-DD14264C65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510233"/>
              </p:ext>
            </p:extLst>
          </p:nvPr>
        </p:nvGraphicFramePr>
        <p:xfrm>
          <a:off x="162537" y="2996952"/>
          <a:ext cx="8818925" cy="3724524"/>
        </p:xfrm>
        <a:graphic>
          <a:graphicData uri="http://schemas.openxmlformats.org/drawingml/2006/table">
            <a:tbl>
              <a:tblPr/>
              <a:tblGrid>
                <a:gridCol w="1425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8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4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세부유형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표시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상품명 ‘예’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05">
                <a:tc rowSpan="5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 이하의 영유아용 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영ㆍ유아용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샴푸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린스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 샴푸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 린스</a:t>
                      </a:r>
                      <a:endParaRPr lang="ko-KR" altLang="en-US" sz="1200" dirty="0">
                        <a:solidFill>
                          <a:srgbClr val="00B0F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영ㆍ유아용 로션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크림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 로션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 크림</a:t>
                      </a:r>
                      <a:endParaRPr lang="ko-KR" altLang="en-US" sz="1200" dirty="0">
                        <a:solidFill>
                          <a:srgbClr val="00B0F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영ㆍ유아용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오일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베이비오일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 마사지 오일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영ㆍ유아용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인체 세정용 제품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베이비바스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바디바스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 클렌저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클렌징바스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영ㆍ유아용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목욕용 제품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가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베이비탑투토워시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베이비 버블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005"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목욕용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목욕용 오일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정제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캡슐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나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목욕용 오일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캡슐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바스볼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샤워오일</a:t>
                      </a:r>
                      <a:endParaRPr lang="ko-KR" altLang="en-US" sz="1200" dirty="0">
                        <a:solidFill>
                          <a:srgbClr val="00B0F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목욕용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소금류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나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바스솔트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목욕소금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마사지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솔트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6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버블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배스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나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바블바스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클렌징바스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크림바스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목욕용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나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　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D944401B-4367-CC98-33F4-42DF0644A737}"/>
              </a:ext>
            </a:extLst>
          </p:cNvPr>
          <p:cNvSpPr/>
          <p:nvPr/>
        </p:nvSpPr>
        <p:spPr>
          <a:xfrm>
            <a:off x="251520" y="1476725"/>
            <a:ext cx="8892480" cy="888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유형 표시 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 [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참고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유형별 분류에 따른 유형 표시를 참고하여 표시 기호를 기재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예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향수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＂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 해당되는 경우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방향용 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제품류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“1)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향수에 해당되므로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기재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02032A3-BDEF-29B4-85FD-0378E62EA04A}"/>
              </a:ext>
            </a:extLst>
          </p:cNvPr>
          <p:cNvSpPr/>
          <p:nvPr/>
        </p:nvSpPr>
        <p:spPr>
          <a:xfrm>
            <a:off x="251520" y="2550676"/>
            <a:ext cx="889248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참고</a:t>
            </a:r>
            <a:r>
              <a:rPr lang="en-US" altLang="ko-KR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r>
              <a:rPr lang="ko-KR" altLang="en-US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유형별 분류에 따른 유형 표시</a:t>
            </a:r>
            <a:endParaRPr lang="en-US" altLang="ko-KR" sz="2000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44223B-C457-FAF0-B65A-F205849BE865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4527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251520" y="1429300"/>
            <a:ext cx="889248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참고</a:t>
            </a:r>
            <a:r>
              <a:rPr lang="en-US" altLang="ko-KR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r>
              <a:rPr lang="ko-KR" altLang="en-US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유형별 분류에 따른 유형 표시</a:t>
            </a:r>
            <a:endParaRPr lang="en-US" altLang="ko-KR" sz="2000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D316EE1D-D1D9-0C90-4008-035716C9A6E8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503888DA-8E94-801A-2753-4F0769F12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556390"/>
              </p:ext>
            </p:extLst>
          </p:nvPr>
        </p:nvGraphicFramePr>
        <p:xfrm>
          <a:off x="185737" y="1988840"/>
          <a:ext cx="8818925" cy="3718946"/>
        </p:xfrm>
        <a:graphic>
          <a:graphicData uri="http://schemas.openxmlformats.org/drawingml/2006/table">
            <a:tbl>
              <a:tblPr/>
              <a:tblGrid>
                <a:gridCol w="1425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8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48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세부유형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표시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상품명 ‘예’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820">
                <a:tc rowSpan="7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</a:t>
                      </a: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인체세정용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 </a:t>
                      </a:r>
                      <a:r>
                        <a:rPr lang="ko-KR" altLang="en-US" sz="1200" b="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폼 클렌저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폼 클렌저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폼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폼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훼이셜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워시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19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 클렌저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바디클렌저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바디워시클렌저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크림샤워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바디샤워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바디워시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워시바디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바디클렌징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바디샴푸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샤워젤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519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액체 비누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액상비누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리퀴드솝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손세정제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핸드클리너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핸드워시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핸드 클렌징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워시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물비누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액상비누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06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3-1)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화장 비누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고체 형태의 세안용 비누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3-1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고형비누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88526"/>
                  </a:ext>
                </a:extLst>
              </a:tr>
              <a:tr h="4081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외음부 세정제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외음부 세정제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여성청결제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81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b="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물휴지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물휴지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97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6) </a:t>
                      </a:r>
                      <a:r>
                        <a:rPr lang="ko-KR" altLang="en-US" sz="1200" b="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인체 세정용 </a:t>
                      </a:r>
                      <a:r>
                        <a:rPr lang="ko-KR" altLang="en-US" sz="1200" b="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바디스크럽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필링젤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EB6DB9-AA7D-96D3-8846-645CB484BA34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2146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251520" y="1429300"/>
            <a:ext cx="889248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참고</a:t>
            </a:r>
            <a:r>
              <a:rPr lang="en-US" altLang="ko-KR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  <a:r>
              <a:rPr lang="ko-KR" altLang="en-US" sz="20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유형별 분류에 따른 유형 표시</a:t>
            </a:r>
            <a:endParaRPr lang="en-US" altLang="ko-KR" sz="2000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D316EE1D-D1D9-0C90-4008-035716C9A6E8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3E7701B0-6294-4D46-5F6A-0E2E9DD16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424023"/>
              </p:ext>
            </p:extLst>
          </p:nvPr>
        </p:nvGraphicFramePr>
        <p:xfrm>
          <a:off x="185738" y="1916832"/>
          <a:ext cx="8801099" cy="4750341"/>
        </p:xfrm>
        <a:graphic>
          <a:graphicData uri="http://schemas.openxmlformats.org/drawingml/2006/table">
            <a:tbl>
              <a:tblPr/>
              <a:tblGrid>
                <a:gridCol w="1172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3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0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46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세부유형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표시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상품명 ‘예’</a:t>
                      </a:r>
                    </a:p>
                  </a:txBody>
                  <a:tcPr marL="61162" marR="61162" marT="30581" marB="30581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644">
                <a:tc rowSpan="7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눈화장용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아이브로제품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라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아이브로우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아이브로우펜슬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오토브로우펜슬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오토아이브로우펜슬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오토아이브로우</a:t>
                      </a:r>
                      <a:endParaRPr lang="ko-KR" altLang="en-US" sz="1200" b="0" i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1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라이너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라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아이라이너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아이라이너펜슬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아이라인펜슬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6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섀도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라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아이섀도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메이크업섀도우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칼라아이즈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콜렉션아이즈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그라데이션아이즈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컬러섀도우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마스카라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라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컬링마스카라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코팅마스카라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0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 메이크업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리무버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라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아이리무버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아이메이크업리무버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리무버포아이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눈화장용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라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마스카라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에센스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마스카라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픽서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192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7)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속눈썹용 퍼머넌트 웨이브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라</a:t>
                      </a:r>
                      <a:r>
                        <a:rPr lang="en-US" altLang="ko-KR" sz="1200" b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속눈썹용 퍼머넌트 웨이브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64503"/>
                  </a:ext>
                </a:extLst>
              </a:tr>
              <a:tr h="384613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방향용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향수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향수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오데퍼퓸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2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콜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롱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샤워코롱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오데토일렛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오데뚜왈렛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오데코롱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바디코롱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코오롱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오드보떼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46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방향용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퍼퓸드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퍼퓸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퍼퓸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젤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165CB7F-B0DA-786F-8CC7-E48425649CB8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1725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D316EE1D-D1D9-0C90-4008-035716C9A6E8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BEDDAE2-D14D-B22A-7907-502BACE4C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875124"/>
              </p:ext>
            </p:extLst>
          </p:nvPr>
        </p:nvGraphicFramePr>
        <p:xfrm>
          <a:off x="165099" y="1623272"/>
          <a:ext cx="8813801" cy="5180080"/>
        </p:xfrm>
        <a:graphic>
          <a:graphicData uri="http://schemas.openxmlformats.org/drawingml/2006/table">
            <a:tbl>
              <a:tblPr/>
              <a:tblGrid>
                <a:gridCol w="1099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471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4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표시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상품명 ‘예’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28">
                <a:tc rowSpan="5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두발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염색용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틴트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헤어코팅칼라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칼라젤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헤어칼라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크림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헤어메니큐어</a:t>
                      </a:r>
                      <a:r>
                        <a:rPr lang="en-US" altLang="ko-KR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헤어틴트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컬라스프레이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헤어컬라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스프레이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염모용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　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466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염모제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염모제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415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탈염ㆍ탈색용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제품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탈염ㆍ탈색제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466">
                <a:tc rowSpan="9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색조화장용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볼연지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브러셔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페이셜터치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치크칼라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피니쉬칼라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8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페이스 파우더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콤팩트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팩트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파우더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파우더팩트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8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리퀴드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크림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케이크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파운데이션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파운데이션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스킨커버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커버마크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3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메이크업 베이스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메이크업베이스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언더메이크업베이스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컬러베이스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젤베이스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스킨컨트롤베이스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메이크업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픽서티브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메이크업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피니쉬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매트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피니쉬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메이크업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픽스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메이크업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픽서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립스틱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립라이너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립스틱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루즈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립라이너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립틴트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6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립글로스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립크림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립글로스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립밤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6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8)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바디페인팅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페이스페인팅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분장용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8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바디페인팅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분장용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위장크림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64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9)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밖의 색조 화장용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9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BB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크림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7FE9B43-A7D6-FD58-6F30-AA6E75D9818F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27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D316EE1D-D1D9-0C90-4008-035716C9A6E8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B51808BE-66F8-49A7-EE09-3270BE965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526279"/>
              </p:ext>
            </p:extLst>
          </p:nvPr>
        </p:nvGraphicFramePr>
        <p:xfrm>
          <a:off x="201958" y="1693521"/>
          <a:ext cx="8828830" cy="5047847"/>
        </p:xfrm>
        <a:graphic>
          <a:graphicData uri="http://schemas.openxmlformats.org/drawingml/2006/table">
            <a:tbl>
              <a:tblPr/>
              <a:tblGrid>
                <a:gridCol w="699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5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63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82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표시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상품명 ‘예’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768">
                <a:tc rowSpan="12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두발용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컨디셔너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트리트먼트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팩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린스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헤어컨디셔너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헤어린스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트리트먼트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린스용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린스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헤어트리트먼트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헤어트리터먼트로션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컨디셔닝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트리트먼트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헤어트리트먼트크림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헤어트리트먼트팩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헤어컨디셔닝에멀젼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토닉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에센스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헤어토닉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헤어토너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두발영양토너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헤어에센스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2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그루밍에이드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헤어글레이즈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코팅글레이즈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헤어스타일링젤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헤어리퀴드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헤어스타일링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미스트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크림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로션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헤어크림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헤어로션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4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오일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헤어오일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포마드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포마드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1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스프레이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무스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왁스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젤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</a:t>
                      </a:r>
                      <a:endParaRPr lang="ko-KR" altLang="en-US" sz="1200" b="1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헤어스프레이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무스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왁스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젤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2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8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샴푸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8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샴푸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2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9</a:t>
                      </a:r>
                      <a:r>
                        <a:rPr lang="en-US" altLang="ko-KR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 </a:t>
                      </a:r>
                      <a:r>
                        <a:rPr lang="ko-KR" altLang="en-US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</a:t>
                      </a:r>
                      <a:r>
                        <a:rPr lang="ko-KR" altLang="en-US" sz="1200" b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퍼머넌트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웨이브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9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파마로션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펌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헤어컬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웨이브로션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02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10)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스트레이트너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헤어스트레이트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크림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헤어스트레이트너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02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11)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두발용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　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0210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12)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흑채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흑채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63695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D68D428-B64C-23B6-AAD6-E993A039D30E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4307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D316EE1D-D1D9-0C90-4008-035716C9A6E8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EE4321E-E50E-258E-0DB9-537886BEF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063612"/>
              </p:ext>
            </p:extLst>
          </p:nvPr>
        </p:nvGraphicFramePr>
        <p:xfrm>
          <a:off x="171450" y="1814033"/>
          <a:ext cx="8801100" cy="4927335"/>
        </p:xfrm>
        <a:graphic>
          <a:graphicData uri="http://schemas.openxmlformats.org/drawingml/2006/table">
            <a:tbl>
              <a:tblPr/>
              <a:tblGrid>
                <a:gridCol w="1092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7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1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185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6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표시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상품명 ‘예’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608">
                <a:tc rowSpan="6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손발톱용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베이스코트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언더코트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베이스코트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네일폴리시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네일에나멜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네일칼라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매니큐어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네일에나멜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네일폴리시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네일뷰티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6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탑코트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탑코트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6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 크림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로션</a:t>
                      </a:r>
                      <a:r>
                        <a:rPr lang="en-US" altLang="ko-KR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에센스</a:t>
                      </a:r>
                      <a:r>
                        <a:rPr lang="en-US" altLang="ko-KR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오일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네일크림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네일로션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네일글로스</a:t>
                      </a:r>
                      <a:r>
                        <a:rPr lang="en-US" altLang="ko-KR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네일에센스</a:t>
                      </a:r>
                      <a:r>
                        <a:rPr lang="en-US" altLang="ko-KR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네일오일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3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네일폴리시</a:t>
                      </a:r>
                      <a:r>
                        <a:rPr lang="en-US" altLang="ko-KR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네일에나멜 리무버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네일리무버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매니큐어제거액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락카리무버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네일에나멜리무버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네일폴리시리무버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6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손발톱용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자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손톱강화제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97">
                <a:tc rowSpan="5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차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면도용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애프터셰이브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로션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차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애프터셰이브스킨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애프터셰이브로션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애프터셰이브밀크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남성용스킨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로션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스킨컨디셔너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4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프리셰이브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로션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차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프리셰이브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로션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2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세이빙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크림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차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쉐이빙크림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쉐이빙로션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37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세이빙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차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셰이빙폼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셰이빙무스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51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면도용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차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남성용에센스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남성용오일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433CC1F-487C-FD3F-EC12-A181DBC628F2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3698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D316EE1D-D1D9-0C90-4008-035716C9A6E8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09EAD45C-EA3D-8E22-E019-CE82BAAA5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129779"/>
              </p:ext>
            </p:extLst>
          </p:nvPr>
        </p:nvGraphicFramePr>
        <p:xfrm>
          <a:off x="185738" y="1844824"/>
          <a:ext cx="8812088" cy="4822508"/>
        </p:xfrm>
        <a:graphic>
          <a:graphicData uri="http://schemas.openxmlformats.org/drawingml/2006/table">
            <a:tbl>
              <a:tblPr/>
              <a:tblGrid>
                <a:gridCol w="1289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7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41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유형표시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상품명 ‘예’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773">
                <a:tc rowSpan="11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기초화장용 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수렴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영양화장수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스킨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스킨토너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유연수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스킨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아스트린젠트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에몰리엔트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마사지 크림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마사지크림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마사지젤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에센스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오일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마사지오일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에센스오일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스킨오일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나이트캡슐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바디오일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세럼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파우더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파우더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 제품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바디크림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바디로션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바디에센스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팩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마스크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팩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마스크팩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눈 주위 제품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아이크림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아이에센스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아이세럼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8)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로션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크림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8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에멀젼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크림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로션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9)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손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발의 피부연화 제품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9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풋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크림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풋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스크럽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풋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미스트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핸드크림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86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10)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클렌징워터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클렌징오일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클렌징로션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․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   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클렌징크림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등 메이크업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리무버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10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클렌징워터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클렌징오일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클렌징로션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클렌징크림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메이크업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리무버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11)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기초화장용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89FC878-0636-B15F-7799-A87EF2D54158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161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D316EE1D-D1D9-0C90-4008-035716C9A6E8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01A5BCDE-CC78-853C-DF31-FC8667A8C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504112"/>
              </p:ext>
            </p:extLst>
          </p:nvPr>
        </p:nvGraphicFramePr>
        <p:xfrm>
          <a:off x="185738" y="2060846"/>
          <a:ext cx="8812088" cy="2808316"/>
        </p:xfrm>
        <a:graphic>
          <a:graphicData uri="http://schemas.openxmlformats.org/drawingml/2006/table">
            <a:tbl>
              <a:tblPr/>
              <a:tblGrid>
                <a:gridCol w="1361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7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9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세부유형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유형표시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상품명 ‘예’</a:t>
                      </a:r>
                    </a:p>
                  </a:txBody>
                  <a:tcPr marL="62644" marR="62644" marT="31322" marB="313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683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 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체취방지용 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데오도런트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타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데오도런트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16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체취 방지용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타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　</a:t>
                      </a: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1683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체모 제거용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1)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제모제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제모제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31683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2)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그 밖의 체모 제거용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제품류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31683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chemeClr val="tx1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3)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제모왁스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파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제모왁스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23321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FCA4997-AD35-8E38-D67E-2D9871C6459A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723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13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1596856"/>
            <a:ext cx="8784976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제품명 또는 제품군명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제품명은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판매내역서의 제품명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 동일하게 기재하거나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제품군명은 동일한 내용물로 만든 여러 제품중 판매업자가 대표 제품명을 기재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하고 대표제품명 옆에 괄호란에 제품군이라 표시 예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00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로션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제품군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판매내역서의 제품명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기재 예시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E3510218-F2FD-1C6A-C926-D91DA2256403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F54A69-9F60-ECD8-0193-9D9CA740B19B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28C392E-FB4C-E47D-95A1-EDD030FA83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427361"/>
              </p:ext>
            </p:extLst>
          </p:nvPr>
        </p:nvGraphicFramePr>
        <p:xfrm>
          <a:off x="467545" y="3789402"/>
          <a:ext cx="7920880" cy="2032635"/>
        </p:xfrm>
        <a:graphic>
          <a:graphicData uri="http://schemas.openxmlformats.org/drawingml/2006/table">
            <a:tbl>
              <a:tblPr/>
              <a:tblGrid>
                <a:gridCol w="791658">
                  <a:extLst>
                    <a:ext uri="{9D8B030D-6E8A-4147-A177-3AD203B41FA5}">
                      <a16:colId xmlns:a16="http://schemas.microsoft.com/office/drawing/2014/main" val="447552154"/>
                    </a:ext>
                  </a:extLst>
                </a:gridCol>
                <a:gridCol w="1224565">
                  <a:extLst>
                    <a:ext uri="{9D8B030D-6E8A-4147-A177-3AD203B41FA5}">
                      <a16:colId xmlns:a16="http://schemas.microsoft.com/office/drawing/2014/main" val="1314660495"/>
                    </a:ext>
                  </a:extLst>
                </a:gridCol>
                <a:gridCol w="1119748">
                  <a:extLst>
                    <a:ext uri="{9D8B030D-6E8A-4147-A177-3AD203B41FA5}">
                      <a16:colId xmlns:a16="http://schemas.microsoft.com/office/drawing/2014/main" val="3879695931"/>
                    </a:ext>
                  </a:extLst>
                </a:gridCol>
                <a:gridCol w="684386">
                  <a:extLst>
                    <a:ext uri="{9D8B030D-6E8A-4147-A177-3AD203B41FA5}">
                      <a16:colId xmlns:a16="http://schemas.microsoft.com/office/drawing/2014/main" val="610905130"/>
                    </a:ext>
                  </a:extLst>
                </a:gridCol>
                <a:gridCol w="1211908">
                  <a:extLst>
                    <a:ext uri="{9D8B030D-6E8A-4147-A177-3AD203B41FA5}">
                      <a16:colId xmlns:a16="http://schemas.microsoft.com/office/drawing/2014/main" val="327162356"/>
                    </a:ext>
                  </a:extLst>
                </a:gridCol>
                <a:gridCol w="1025131">
                  <a:extLst>
                    <a:ext uri="{9D8B030D-6E8A-4147-A177-3AD203B41FA5}">
                      <a16:colId xmlns:a16="http://schemas.microsoft.com/office/drawing/2014/main" val="1349672219"/>
                    </a:ext>
                  </a:extLst>
                </a:gridCol>
                <a:gridCol w="1258602">
                  <a:extLst>
                    <a:ext uri="{9D8B030D-6E8A-4147-A177-3AD203B41FA5}">
                      <a16:colId xmlns:a16="http://schemas.microsoft.com/office/drawing/2014/main" val="1542550389"/>
                    </a:ext>
                  </a:extLst>
                </a:gridCol>
                <a:gridCol w="604882">
                  <a:extLst>
                    <a:ext uri="{9D8B030D-6E8A-4147-A177-3AD203B41FA5}">
                      <a16:colId xmlns:a16="http://schemas.microsoft.com/office/drawing/2014/main" val="4203676498"/>
                    </a:ext>
                  </a:extLst>
                </a:gridCol>
              </a:tblGrid>
              <a:tr h="357124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일련번호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맞춤형화장품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판매업소 신고번호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원료성분명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제품유형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제품명 또는 제품군명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책임판매업자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제조업자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용도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432388"/>
                  </a:ext>
                </a:extLst>
              </a:tr>
              <a:tr h="32118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1,2-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헥산다이올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맞춤형샴푸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001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214708"/>
                  </a:ext>
                </a:extLst>
              </a:tr>
              <a:tr h="32118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글리세린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001</a:t>
                      </a:r>
                      <a:endParaRPr kumimoji="0" lang="ko-KR" alt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582500"/>
                  </a:ext>
                </a:extLst>
              </a:tr>
              <a:tr h="32118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녹차추출물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001</a:t>
                      </a:r>
                      <a:endParaRPr kumimoji="0" lang="ko-KR" alt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241350"/>
                  </a:ext>
                </a:extLst>
              </a:tr>
              <a:tr h="32118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세라마이드엔피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001</a:t>
                      </a:r>
                      <a:endParaRPr kumimoji="0" lang="ko-KR" alt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643560"/>
                  </a:ext>
                </a:extLst>
              </a:tr>
              <a:tr h="32118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소듐클로라이드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001</a:t>
                      </a:r>
                      <a:endParaRPr kumimoji="0" lang="ko-KR" alt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14340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id="{72FAD913-8D64-9BAF-B756-19A65F464297}"/>
              </a:ext>
            </a:extLst>
          </p:cNvPr>
          <p:cNvSpPr/>
          <p:nvPr/>
        </p:nvSpPr>
        <p:spPr>
          <a:xfrm>
            <a:off x="4211960" y="3732056"/>
            <a:ext cx="1368152" cy="22172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427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3D74-F2A1-D01F-BED5-12D695867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23A7261-4F39-7130-F287-E85A32F2E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13" name="모서리가 둥근 직사각형 3">
            <a:extLst>
              <a:ext uri="{FF2B5EF4-FFF2-40B4-BE49-F238E27FC236}">
                <a16:creationId xmlns:a16="http://schemas.microsoft.com/office/drawing/2014/main" id="{2D02A7AF-07A0-3272-51AC-32E1F6E721A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825130-D644-A785-E7AA-3B244C4532CD}"/>
              </a:ext>
            </a:extLst>
          </p:cNvPr>
          <p:cNvSpPr txBox="1"/>
          <p:nvPr/>
        </p:nvSpPr>
        <p:spPr>
          <a:xfrm>
            <a:off x="251520" y="1596856"/>
            <a:ext cx="324036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② 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제품군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대표 제품명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기재  예시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ADA8D9BB-47D4-EF1C-0E34-A7AAE283143E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B1048-73A9-7186-1C00-B6C867130FA4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E8DD9012-B09C-C4DF-4083-1B6234331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578241"/>
              </p:ext>
            </p:extLst>
          </p:nvPr>
        </p:nvGraphicFramePr>
        <p:xfrm>
          <a:off x="141805" y="2087880"/>
          <a:ext cx="4568163" cy="2133600"/>
        </p:xfrm>
        <a:graphic>
          <a:graphicData uri="http://schemas.openxmlformats.org/drawingml/2006/table">
            <a:tbl>
              <a:tblPr/>
              <a:tblGrid>
                <a:gridCol w="406422">
                  <a:extLst>
                    <a:ext uri="{9D8B030D-6E8A-4147-A177-3AD203B41FA5}">
                      <a16:colId xmlns:a16="http://schemas.microsoft.com/office/drawing/2014/main" val="447552154"/>
                    </a:ext>
                  </a:extLst>
                </a:gridCol>
                <a:gridCol w="774888">
                  <a:extLst>
                    <a:ext uri="{9D8B030D-6E8A-4147-A177-3AD203B41FA5}">
                      <a16:colId xmlns:a16="http://schemas.microsoft.com/office/drawing/2014/main" val="1314660495"/>
                    </a:ext>
                  </a:extLst>
                </a:gridCol>
                <a:gridCol w="669124">
                  <a:extLst>
                    <a:ext uri="{9D8B030D-6E8A-4147-A177-3AD203B41FA5}">
                      <a16:colId xmlns:a16="http://schemas.microsoft.com/office/drawing/2014/main" val="3879695931"/>
                    </a:ext>
                  </a:extLst>
                </a:gridCol>
                <a:gridCol w="403835">
                  <a:extLst>
                    <a:ext uri="{9D8B030D-6E8A-4147-A177-3AD203B41FA5}">
                      <a16:colId xmlns:a16="http://schemas.microsoft.com/office/drawing/2014/main" val="610905130"/>
                    </a:ext>
                  </a:extLst>
                </a:gridCol>
                <a:gridCol w="715108">
                  <a:extLst>
                    <a:ext uri="{9D8B030D-6E8A-4147-A177-3AD203B41FA5}">
                      <a16:colId xmlns:a16="http://schemas.microsoft.com/office/drawing/2014/main" val="327162356"/>
                    </a:ext>
                  </a:extLst>
                </a:gridCol>
                <a:gridCol w="688424">
                  <a:extLst>
                    <a:ext uri="{9D8B030D-6E8A-4147-A177-3AD203B41FA5}">
                      <a16:colId xmlns:a16="http://schemas.microsoft.com/office/drawing/2014/main" val="1349672219"/>
                    </a:ext>
                  </a:extLst>
                </a:gridCol>
                <a:gridCol w="659134">
                  <a:extLst>
                    <a:ext uri="{9D8B030D-6E8A-4147-A177-3AD203B41FA5}">
                      <a16:colId xmlns:a16="http://schemas.microsoft.com/office/drawing/2014/main" val="1542550389"/>
                    </a:ext>
                  </a:extLst>
                </a:gridCol>
                <a:gridCol w="251228">
                  <a:extLst>
                    <a:ext uri="{9D8B030D-6E8A-4147-A177-3AD203B41FA5}">
                      <a16:colId xmlns:a16="http://schemas.microsoft.com/office/drawing/2014/main" val="4203676498"/>
                    </a:ext>
                  </a:extLst>
                </a:gridCol>
              </a:tblGrid>
              <a:tr h="289261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일련번호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맞춤형화장품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판매업소 신고번호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원료성분명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제품유형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제품명 또는 제품군명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책임판매업자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제조업자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용도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432388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1,2-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헥산다이올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맞춤형샴푸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001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214708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글리세린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001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582500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녹차추출물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001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241350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세라마이드엔피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001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643560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소듐클로라이드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001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14340"/>
                  </a:ext>
                </a:extLst>
              </a:tr>
            </a:tbl>
          </a:graphicData>
        </a:graphic>
      </p:graphicFrame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9241A3B8-7FD1-1DE1-5A35-D3DBBE25F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071396"/>
              </p:ext>
            </p:extLst>
          </p:nvPr>
        </p:nvGraphicFramePr>
        <p:xfrm>
          <a:off x="152957" y="4451176"/>
          <a:ext cx="4568162" cy="2255520"/>
        </p:xfrm>
        <a:graphic>
          <a:graphicData uri="http://schemas.openxmlformats.org/drawingml/2006/table">
            <a:tbl>
              <a:tblPr/>
              <a:tblGrid>
                <a:gridCol w="397232">
                  <a:extLst>
                    <a:ext uri="{9D8B030D-6E8A-4147-A177-3AD203B41FA5}">
                      <a16:colId xmlns:a16="http://schemas.microsoft.com/office/drawing/2014/main" val="447552154"/>
                    </a:ext>
                  </a:extLst>
                </a:gridCol>
                <a:gridCol w="786553">
                  <a:extLst>
                    <a:ext uri="{9D8B030D-6E8A-4147-A177-3AD203B41FA5}">
                      <a16:colId xmlns:a16="http://schemas.microsoft.com/office/drawing/2014/main" val="1314660495"/>
                    </a:ext>
                  </a:extLst>
                </a:gridCol>
                <a:gridCol w="624803">
                  <a:extLst>
                    <a:ext uri="{9D8B030D-6E8A-4147-A177-3AD203B41FA5}">
                      <a16:colId xmlns:a16="http://schemas.microsoft.com/office/drawing/2014/main" val="3879695931"/>
                    </a:ext>
                  </a:extLst>
                </a:gridCol>
                <a:gridCol w="386126">
                  <a:extLst>
                    <a:ext uri="{9D8B030D-6E8A-4147-A177-3AD203B41FA5}">
                      <a16:colId xmlns:a16="http://schemas.microsoft.com/office/drawing/2014/main" val="610905130"/>
                    </a:ext>
                  </a:extLst>
                </a:gridCol>
                <a:gridCol w="767880">
                  <a:extLst>
                    <a:ext uri="{9D8B030D-6E8A-4147-A177-3AD203B41FA5}">
                      <a16:colId xmlns:a16="http://schemas.microsoft.com/office/drawing/2014/main" val="327162356"/>
                    </a:ext>
                  </a:extLst>
                </a:gridCol>
                <a:gridCol w="698073">
                  <a:extLst>
                    <a:ext uri="{9D8B030D-6E8A-4147-A177-3AD203B41FA5}">
                      <a16:colId xmlns:a16="http://schemas.microsoft.com/office/drawing/2014/main" val="1349672219"/>
                    </a:ext>
                  </a:extLst>
                </a:gridCol>
                <a:gridCol w="628265">
                  <a:extLst>
                    <a:ext uri="{9D8B030D-6E8A-4147-A177-3AD203B41FA5}">
                      <a16:colId xmlns:a16="http://schemas.microsoft.com/office/drawing/2014/main" val="1542550389"/>
                    </a:ext>
                  </a:extLst>
                </a:gridCol>
                <a:gridCol w="279230">
                  <a:extLst>
                    <a:ext uri="{9D8B030D-6E8A-4147-A177-3AD203B41FA5}">
                      <a16:colId xmlns:a16="http://schemas.microsoft.com/office/drawing/2014/main" val="4203676498"/>
                    </a:ext>
                  </a:extLst>
                </a:gridCol>
              </a:tblGrid>
              <a:tr h="453734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일련번호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맞춤형화장품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판매업소 신고번호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원료성분명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제품유형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제품명 또는 제품군명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책임판매업자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제조업자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용도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432388"/>
                  </a:ext>
                </a:extLst>
              </a:tr>
              <a:tr h="453734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1,2-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헥산다이올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맞춤형샴푸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002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214708"/>
                  </a:ext>
                </a:extLst>
              </a:tr>
              <a:tr h="331298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글리세린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002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582500"/>
                  </a:ext>
                </a:extLst>
              </a:tr>
              <a:tr h="331298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녹차추출물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002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241350"/>
                  </a:ext>
                </a:extLst>
              </a:tr>
              <a:tr h="331298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002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643560"/>
                  </a:ext>
                </a:extLst>
              </a:tr>
              <a:tr h="331298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감초추출물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002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14340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0428693C-1528-76F4-5E82-0DE8D57ACD8F}"/>
              </a:ext>
            </a:extLst>
          </p:cNvPr>
          <p:cNvSpPr/>
          <p:nvPr/>
        </p:nvSpPr>
        <p:spPr>
          <a:xfrm>
            <a:off x="129209" y="2564904"/>
            <a:ext cx="4568162" cy="1008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3CE0DAC-2D00-AF88-FFFB-1B32DC278E0C}"/>
              </a:ext>
            </a:extLst>
          </p:cNvPr>
          <p:cNvSpPr/>
          <p:nvPr/>
        </p:nvSpPr>
        <p:spPr>
          <a:xfrm>
            <a:off x="138531" y="4941168"/>
            <a:ext cx="4568162" cy="10801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9398E7F5-9FCE-C36C-97D1-DD005434D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275601"/>
              </p:ext>
            </p:extLst>
          </p:nvPr>
        </p:nvGraphicFramePr>
        <p:xfrm>
          <a:off x="5076057" y="2923758"/>
          <a:ext cx="4033616" cy="3048000"/>
        </p:xfrm>
        <a:graphic>
          <a:graphicData uri="http://schemas.openxmlformats.org/drawingml/2006/table">
            <a:tbl>
              <a:tblPr/>
              <a:tblGrid>
                <a:gridCol w="358864">
                  <a:extLst>
                    <a:ext uri="{9D8B030D-6E8A-4147-A177-3AD203B41FA5}">
                      <a16:colId xmlns:a16="http://schemas.microsoft.com/office/drawing/2014/main" val="447552154"/>
                    </a:ext>
                  </a:extLst>
                </a:gridCol>
                <a:gridCol w="684214">
                  <a:extLst>
                    <a:ext uri="{9D8B030D-6E8A-4147-A177-3AD203B41FA5}">
                      <a16:colId xmlns:a16="http://schemas.microsoft.com/office/drawing/2014/main" val="1314660495"/>
                    </a:ext>
                  </a:extLst>
                </a:gridCol>
                <a:gridCol w="590826">
                  <a:extLst>
                    <a:ext uri="{9D8B030D-6E8A-4147-A177-3AD203B41FA5}">
                      <a16:colId xmlns:a16="http://schemas.microsoft.com/office/drawing/2014/main" val="3879695931"/>
                    </a:ext>
                  </a:extLst>
                </a:gridCol>
                <a:gridCol w="356579">
                  <a:extLst>
                    <a:ext uri="{9D8B030D-6E8A-4147-A177-3AD203B41FA5}">
                      <a16:colId xmlns:a16="http://schemas.microsoft.com/office/drawing/2014/main" val="610905130"/>
                    </a:ext>
                  </a:extLst>
                </a:gridCol>
                <a:gridCol w="631429">
                  <a:extLst>
                    <a:ext uri="{9D8B030D-6E8A-4147-A177-3AD203B41FA5}">
                      <a16:colId xmlns:a16="http://schemas.microsoft.com/office/drawing/2014/main" val="327162356"/>
                    </a:ext>
                  </a:extLst>
                </a:gridCol>
                <a:gridCol w="607868">
                  <a:extLst>
                    <a:ext uri="{9D8B030D-6E8A-4147-A177-3AD203B41FA5}">
                      <a16:colId xmlns:a16="http://schemas.microsoft.com/office/drawing/2014/main" val="1349672219"/>
                    </a:ext>
                  </a:extLst>
                </a:gridCol>
                <a:gridCol w="582006">
                  <a:extLst>
                    <a:ext uri="{9D8B030D-6E8A-4147-A177-3AD203B41FA5}">
                      <a16:colId xmlns:a16="http://schemas.microsoft.com/office/drawing/2014/main" val="1542550389"/>
                    </a:ext>
                  </a:extLst>
                </a:gridCol>
                <a:gridCol w="221830">
                  <a:extLst>
                    <a:ext uri="{9D8B030D-6E8A-4147-A177-3AD203B41FA5}">
                      <a16:colId xmlns:a16="http://schemas.microsoft.com/office/drawing/2014/main" val="4203676498"/>
                    </a:ext>
                  </a:extLst>
                </a:gridCol>
              </a:tblGrid>
              <a:tr h="289261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일련번호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맞춤형화장품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판매업소 신고번호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원료성분명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제품유형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제품명 또는 제품군명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책임판매업자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제조업자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용도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432388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1,2-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헥산다이올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맞춤형샴푸</a:t>
                      </a:r>
                      <a:r>
                        <a:rPr lang="en-US" altLang="ko-KR" sz="800" kern="0" spc="0">
                          <a:solidFill>
                            <a:srgbClr val="FF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FF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제품군</a:t>
                      </a:r>
                      <a:r>
                        <a:rPr lang="en-US" altLang="ko-KR" sz="800" kern="0" spc="0">
                          <a:solidFill>
                            <a:srgbClr val="FF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)</a:t>
                      </a:r>
                      <a:endParaRPr lang="ko-KR" altLang="en-US" sz="800" kern="0" spc="0">
                        <a:solidFill>
                          <a:srgbClr val="FF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214708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글리세린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제품군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582500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녹차추출물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제품군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241350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세라마이드엔피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제품군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643560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소듐클로라이드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제품군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014340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제품군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493190"/>
                  </a:ext>
                </a:extLst>
              </a:tr>
              <a:tr h="210372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감초추출물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6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맞춤형샴푸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제품군</a:t>
                      </a:r>
                      <a:r>
                        <a:rPr kumimoji="0" lang="en-US" altLang="ko-KR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홍길동화장품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42098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8211019-2958-DA6F-0C4D-3ECE453B51A1}"/>
              </a:ext>
            </a:extLst>
          </p:cNvPr>
          <p:cNvSpPr txBox="1"/>
          <p:nvPr/>
        </p:nvSpPr>
        <p:spPr>
          <a:xfrm>
            <a:off x="5292080" y="2371452"/>
            <a:ext cx="324036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제품군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예시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DE7B0F5B-191B-0A31-E981-D91D5915CA22}"/>
              </a:ext>
            </a:extLst>
          </p:cNvPr>
          <p:cNvSpPr/>
          <p:nvPr/>
        </p:nvSpPr>
        <p:spPr>
          <a:xfrm>
            <a:off x="4788025" y="4221088"/>
            <a:ext cx="288032" cy="2300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BF42442-42B2-82CF-336C-D46D5A88A628}"/>
              </a:ext>
            </a:extLst>
          </p:cNvPr>
          <p:cNvSpPr/>
          <p:nvPr/>
        </p:nvSpPr>
        <p:spPr>
          <a:xfrm>
            <a:off x="7092280" y="2964460"/>
            <a:ext cx="576064" cy="3007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0953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13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E3510218-F2FD-1C6A-C926-D91DA2256403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보고양식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690210B4-4348-0F36-3F6B-6B669D21DE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063007"/>
              </p:ext>
            </p:extLst>
          </p:nvPr>
        </p:nvGraphicFramePr>
        <p:xfrm>
          <a:off x="467544" y="5720625"/>
          <a:ext cx="6984776" cy="948735"/>
        </p:xfrm>
        <a:graphic>
          <a:graphicData uri="http://schemas.openxmlformats.org/drawingml/2006/table">
            <a:tbl>
              <a:tblPr/>
              <a:tblGrid>
                <a:gridCol w="1341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2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1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8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 분</a:t>
                      </a:r>
                    </a:p>
                  </a:txBody>
                  <a:tcPr marL="56178" marR="56178" marT="28089" marB="280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표시기호</a:t>
                      </a: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약칭</a:t>
                      </a: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56178" marR="56178" marT="28089" marB="280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내 용</a:t>
                      </a:r>
                    </a:p>
                  </a:txBody>
                  <a:tcPr marL="56178" marR="56178" marT="28089" marB="280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8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수출전용</a:t>
                      </a:r>
                    </a:p>
                  </a:txBody>
                  <a:tcPr marL="56178" marR="56178" marT="28089" marB="280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E</a:t>
                      </a:r>
                    </a:p>
                  </a:txBody>
                  <a:tcPr marL="56178" marR="56178" marT="28089" marB="280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just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수출할 목적으로만 생산된 제품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127000" marR="0" algn="just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※</a:t>
                      </a:r>
                      <a:r>
                        <a:rPr lang="en-US" altLang="ko-KR" sz="1200" b="1" baseline="0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“</a:t>
                      </a:r>
                      <a:r>
                        <a:rPr lang="ko-KR" altLang="en-US" sz="1200" b="1" baseline="0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용도</a:t>
                      </a:r>
                      <a:r>
                        <a:rPr lang="en-US" altLang="ko-KR" sz="1200" b="1" baseline="0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”</a:t>
                      </a:r>
                      <a:r>
                        <a:rPr lang="ko-KR" altLang="en-US" sz="1200" b="1" baseline="0" dirty="0" err="1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란에</a:t>
                      </a:r>
                      <a:r>
                        <a:rPr lang="ko-KR" altLang="en-US" sz="1200" b="1" baseline="0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</a:t>
                      </a:r>
                      <a:r>
                        <a:rPr lang="en-US" altLang="ko-KR" sz="1200" b="1" baseline="0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“E”</a:t>
                      </a:r>
                      <a:r>
                        <a:rPr lang="ko-KR" altLang="en-US" sz="1200" b="1" baseline="0" dirty="0">
                          <a:solidFill>
                            <a:srgbClr val="0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로 기재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56178" marR="56178" marT="28089" marB="2808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4642FCD-C5BE-17C6-9749-F044098348A2}"/>
              </a:ext>
            </a:extLst>
          </p:cNvPr>
          <p:cNvSpPr txBox="1"/>
          <p:nvPr/>
        </p:nvSpPr>
        <p:spPr>
          <a:xfrm>
            <a:off x="640349" y="309774"/>
            <a:ext cx="5107488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1-2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224A18-F0FA-8E9F-13DD-9BD31D7CB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60" cy="4032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책임판매업자</a:t>
            </a: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-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공급받은 맞춤형화장품 내용물의 책임판매업자 상호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 업자 아님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30000"/>
              </a:lnSpc>
            </a:pP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제조업자 상호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-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맞춤형화장품내용물을 제조한 제조업자 상호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 제조업자 아님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제조업자는 식품의약품안전처에 등록된 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제조업자명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국문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으로 보고하여야 함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accent3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수입화장품의 경우 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표준통관예정보고한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외국 제조회사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상호를 기재</a:t>
            </a: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accent3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accent3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용도</a:t>
            </a: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-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수출전용 인  경우에만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“E”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로 기재 </a:t>
            </a: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※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국내도 판매하고 수출도 하는 화장품의 경우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용도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란에  빈 칸으로 보고</a:t>
            </a: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accent3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9918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45689" y="0"/>
            <a:ext cx="2638822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179512" y="1834301"/>
            <a:ext cx="207300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5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Chapter 1</a:t>
            </a:r>
            <a:endParaRPr lang="ko-KR" altLang="en-US" sz="35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768903" y="1780074"/>
            <a:ext cx="586731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z="3000" b="1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3000" b="1" spc="-15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z="3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946748" y="2614134"/>
            <a:ext cx="2818400" cy="1823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개요</a:t>
            </a:r>
            <a:endParaRPr lang="en-US" altLang="ko-KR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항목 </a:t>
            </a:r>
            <a:endParaRPr lang="en-US" altLang="ko-KR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8407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23</a:t>
            </a:fld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D88B0F6-44F9-4325-BCC2-C2EAC6A09C8A}"/>
              </a:ext>
            </a:extLst>
          </p:cNvPr>
          <p:cNvSpPr txBox="1"/>
          <p:nvPr/>
        </p:nvSpPr>
        <p:spPr>
          <a:xfrm>
            <a:off x="102329" y="4777397"/>
            <a:ext cx="2228101" cy="137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시스템  이용을 위해 </a:t>
            </a:r>
            <a:endParaRPr lang="en-US" altLang="ko-KR" sz="13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회원가입 또는 로그인을 합니다</a:t>
            </a:r>
            <a:r>
              <a:rPr lang="en-US" altLang="ko-KR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3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 원료목록을 보고 하기 위한 전용 아이디</a:t>
            </a:r>
            <a:r>
              <a:rPr lang="en-US" altLang="ko-KR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D1C5FC-48B0-4727-B97A-5E5A3062DE80}"/>
              </a:ext>
            </a:extLst>
          </p:cNvPr>
          <p:cNvSpPr txBox="1"/>
          <p:nvPr/>
        </p:nvSpPr>
        <p:spPr>
          <a:xfrm>
            <a:off x="3568031" y="4417357"/>
            <a:ext cx="2629401" cy="165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수기 등록 또는 엑셀등록을 통해 </a:t>
            </a:r>
            <a:r>
              <a:rPr lang="ko-KR" altLang="en-US" sz="1300" b="1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원료목록을</a:t>
            </a:r>
            <a:r>
              <a:rPr lang="ko-KR" altLang="en-US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작성하여 제출합니다</a:t>
            </a:r>
            <a:r>
              <a:rPr lang="en-US" altLang="ko-KR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3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30000"/>
              </a:lnSpc>
              <a:buAutoNum type="arabicParenR"/>
            </a:pPr>
            <a:r>
              <a:rPr lang="ko-KR" altLang="en-US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회사 및 담당자 정보 작성</a:t>
            </a:r>
            <a:endParaRPr lang="en-US" altLang="ko-KR" sz="13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30000"/>
              </a:lnSpc>
              <a:buAutoNum type="arabicParenR"/>
            </a:pPr>
            <a:r>
              <a:rPr lang="ko-KR" altLang="en-US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 작성</a:t>
            </a:r>
            <a:endParaRPr lang="en-US" altLang="ko-KR" sz="13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30000"/>
              </a:lnSpc>
              <a:buAutoNum type="arabicParenR"/>
            </a:pPr>
            <a:r>
              <a:rPr lang="ko-KR" altLang="en-US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제출</a:t>
            </a:r>
            <a:endParaRPr lang="en-US" altLang="ko-KR" sz="13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553A11B-9253-4848-8B22-D8917FA10D20}"/>
              </a:ext>
            </a:extLst>
          </p:cNvPr>
          <p:cNvSpPr txBox="1"/>
          <p:nvPr/>
        </p:nvSpPr>
        <p:spPr>
          <a:xfrm>
            <a:off x="7323061" y="4668978"/>
            <a:ext cx="1584176" cy="61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원료목록보고 제출내역을 확인할 수 있습니다</a:t>
            </a:r>
            <a:r>
              <a:rPr lang="en-US" altLang="ko-KR" sz="13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sp>
        <p:nvSpPr>
          <p:cNvPr id="11" name="갈매기형 수장 10"/>
          <p:cNvSpPr/>
          <p:nvPr/>
        </p:nvSpPr>
        <p:spPr>
          <a:xfrm>
            <a:off x="392909" y="1974401"/>
            <a:ext cx="1725806" cy="1346902"/>
          </a:xfrm>
          <a:prstGeom prst="chevron">
            <a:avLst>
              <a:gd name="adj" fmla="val 15269"/>
            </a:avLst>
          </a:prstGeom>
          <a:solidFill>
            <a:srgbClr val="00B3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3" name="갈매기형 수장 12"/>
          <p:cNvSpPr/>
          <p:nvPr/>
        </p:nvSpPr>
        <p:spPr>
          <a:xfrm>
            <a:off x="2630170" y="1978855"/>
            <a:ext cx="1725806" cy="1346902"/>
          </a:xfrm>
          <a:prstGeom prst="chevron">
            <a:avLst>
              <a:gd name="adj" fmla="val 15269"/>
            </a:avLst>
          </a:prstGeom>
          <a:solidFill>
            <a:srgbClr val="01B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4752" y="2714249"/>
            <a:ext cx="1499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1. </a:t>
            </a:r>
            <a:r>
              <a:rPr lang="ko-KR" altLang="en-US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회원가입 또는 로그인</a:t>
            </a:r>
            <a:r>
              <a:rPr lang="en-US" altLang="ko-KR" sz="12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endParaRPr lang="ko-KR" altLang="en-US" sz="12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10356" y="2670902"/>
            <a:ext cx="1008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endParaRPr lang="en-US" altLang="ko-KR" sz="16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작성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1166756" y="2166888"/>
            <a:ext cx="339348" cy="475298"/>
            <a:chOff x="-3260725" y="42863"/>
            <a:chExt cx="3530600" cy="4945063"/>
          </a:xfrm>
          <a:solidFill>
            <a:schemeClr val="bg1"/>
          </a:solidFill>
        </p:grpSpPr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-2262188" y="1739900"/>
              <a:ext cx="1533525" cy="1036638"/>
            </a:xfrm>
            <a:custGeom>
              <a:avLst/>
              <a:gdLst>
                <a:gd name="T0" fmla="*/ 685 w 1933"/>
                <a:gd name="T1" fmla="*/ 19 h 1305"/>
                <a:gd name="T2" fmla="*/ 725 w 1933"/>
                <a:gd name="T3" fmla="*/ 96 h 1305"/>
                <a:gd name="T4" fmla="*/ 795 w 1933"/>
                <a:gd name="T5" fmla="*/ 197 h 1305"/>
                <a:gd name="T6" fmla="*/ 892 w 1933"/>
                <a:gd name="T7" fmla="*/ 274 h 1305"/>
                <a:gd name="T8" fmla="*/ 1007 w 1933"/>
                <a:gd name="T9" fmla="*/ 288 h 1305"/>
                <a:gd name="T10" fmla="*/ 1110 w 1933"/>
                <a:gd name="T11" fmla="*/ 227 h 1305"/>
                <a:gd name="T12" fmla="*/ 1189 w 1933"/>
                <a:gd name="T13" fmla="*/ 130 h 1305"/>
                <a:gd name="T14" fmla="*/ 1239 w 1933"/>
                <a:gd name="T15" fmla="*/ 39 h 1305"/>
                <a:gd name="T16" fmla="*/ 1258 w 1933"/>
                <a:gd name="T17" fmla="*/ 0 h 1305"/>
                <a:gd name="T18" fmla="*/ 1309 w 1933"/>
                <a:gd name="T19" fmla="*/ 58 h 1305"/>
                <a:gd name="T20" fmla="*/ 1411 w 1933"/>
                <a:gd name="T21" fmla="*/ 113 h 1305"/>
                <a:gd name="T22" fmla="*/ 1523 w 1933"/>
                <a:gd name="T23" fmla="*/ 159 h 1305"/>
                <a:gd name="T24" fmla="*/ 1605 w 1933"/>
                <a:gd name="T25" fmla="*/ 187 h 1305"/>
                <a:gd name="T26" fmla="*/ 1665 w 1933"/>
                <a:gd name="T27" fmla="*/ 212 h 1305"/>
                <a:gd name="T28" fmla="*/ 1745 w 1933"/>
                <a:gd name="T29" fmla="*/ 265 h 1305"/>
                <a:gd name="T30" fmla="*/ 1768 w 1933"/>
                <a:gd name="T31" fmla="*/ 289 h 1305"/>
                <a:gd name="T32" fmla="*/ 1842 w 1933"/>
                <a:gd name="T33" fmla="*/ 449 h 1305"/>
                <a:gd name="T34" fmla="*/ 1889 w 1933"/>
                <a:gd name="T35" fmla="*/ 636 h 1305"/>
                <a:gd name="T36" fmla="*/ 1917 w 1933"/>
                <a:gd name="T37" fmla="*/ 814 h 1305"/>
                <a:gd name="T38" fmla="*/ 1931 w 1933"/>
                <a:gd name="T39" fmla="*/ 949 h 1305"/>
                <a:gd name="T40" fmla="*/ 1933 w 1933"/>
                <a:gd name="T41" fmla="*/ 1002 h 1305"/>
                <a:gd name="T42" fmla="*/ 1917 w 1933"/>
                <a:gd name="T43" fmla="*/ 1089 h 1305"/>
                <a:gd name="T44" fmla="*/ 1891 w 1933"/>
                <a:gd name="T45" fmla="*/ 1121 h 1305"/>
                <a:gd name="T46" fmla="*/ 1811 w 1933"/>
                <a:gd name="T47" fmla="*/ 1153 h 1305"/>
                <a:gd name="T48" fmla="*/ 1582 w 1933"/>
                <a:gd name="T49" fmla="*/ 1222 h 1305"/>
                <a:gd name="T50" fmla="*/ 1350 w 1933"/>
                <a:gd name="T51" fmla="*/ 1265 h 1305"/>
                <a:gd name="T52" fmla="*/ 1157 w 1933"/>
                <a:gd name="T53" fmla="*/ 1292 h 1305"/>
                <a:gd name="T54" fmla="*/ 1032 w 1933"/>
                <a:gd name="T55" fmla="*/ 1303 h 1305"/>
                <a:gd name="T56" fmla="*/ 969 w 1933"/>
                <a:gd name="T57" fmla="*/ 1305 h 1305"/>
                <a:gd name="T58" fmla="*/ 966 w 1933"/>
                <a:gd name="T59" fmla="*/ 1305 h 1305"/>
                <a:gd name="T60" fmla="*/ 903 w 1933"/>
                <a:gd name="T61" fmla="*/ 1303 h 1305"/>
                <a:gd name="T62" fmla="*/ 778 w 1933"/>
                <a:gd name="T63" fmla="*/ 1292 h 1305"/>
                <a:gd name="T64" fmla="*/ 582 w 1933"/>
                <a:gd name="T65" fmla="*/ 1265 h 1305"/>
                <a:gd name="T66" fmla="*/ 353 w 1933"/>
                <a:gd name="T67" fmla="*/ 1222 h 1305"/>
                <a:gd name="T68" fmla="*/ 122 w 1933"/>
                <a:gd name="T69" fmla="*/ 1153 h 1305"/>
                <a:gd name="T70" fmla="*/ 44 w 1933"/>
                <a:gd name="T71" fmla="*/ 1121 h 1305"/>
                <a:gd name="T72" fmla="*/ 17 w 1933"/>
                <a:gd name="T73" fmla="*/ 1089 h 1305"/>
                <a:gd name="T74" fmla="*/ 0 w 1933"/>
                <a:gd name="T75" fmla="*/ 1002 h 1305"/>
                <a:gd name="T76" fmla="*/ 4 w 1933"/>
                <a:gd name="T77" fmla="*/ 949 h 1305"/>
                <a:gd name="T78" fmla="*/ 17 w 1933"/>
                <a:gd name="T79" fmla="*/ 814 h 1305"/>
                <a:gd name="T80" fmla="*/ 44 w 1933"/>
                <a:gd name="T81" fmla="*/ 636 h 1305"/>
                <a:gd name="T82" fmla="*/ 93 w 1933"/>
                <a:gd name="T83" fmla="*/ 449 h 1305"/>
                <a:gd name="T84" fmla="*/ 167 w 1933"/>
                <a:gd name="T85" fmla="*/ 289 h 1305"/>
                <a:gd name="T86" fmla="*/ 190 w 1933"/>
                <a:gd name="T87" fmla="*/ 265 h 1305"/>
                <a:gd name="T88" fmla="*/ 270 w 1933"/>
                <a:gd name="T89" fmla="*/ 212 h 1305"/>
                <a:gd name="T90" fmla="*/ 330 w 1933"/>
                <a:gd name="T91" fmla="*/ 187 h 1305"/>
                <a:gd name="T92" fmla="*/ 412 w 1933"/>
                <a:gd name="T93" fmla="*/ 159 h 1305"/>
                <a:gd name="T94" fmla="*/ 524 w 1933"/>
                <a:gd name="T95" fmla="*/ 113 h 1305"/>
                <a:gd name="T96" fmla="*/ 624 w 1933"/>
                <a:gd name="T97" fmla="*/ 58 h 1305"/>
                <a:gd name="T98" fmla="*/ 677 w 1933"/>
                <a:gd name="T99" fmla="*/ 0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3" h="1305">
                  <a:moveTo>
                    <a:pt x="677" y="0"/>
                  </a:moveTo>
                  <a:lnTo>
                    <a:pt x="679" y="5"/>
                  </a:lnTo>
                  <a:lnTo>
                    <a:pt x="685" y="19"/>
                  </a:lnTo>
                  <a:lnTo>
                    <a:pt x="694" y="39"/>
                  </a:lnTo>
                  <a:lnTo>
                    <a:pt x="708" y="66"/>
                  </a:lnTo>
                  <a:lnTo>
                    <a:pt x="725" y="96"/>
                  </a:lnTo>
                  <a:lnTo>
                    <a:pt x="746" y="130"/>
                  </a:lnTo>
                  <a:lnTo>
                    <a:pt x="768" y="164"/>
                  </a:lnTo>
                  <a:lnTo>
                    <a:pt x="795" y="197"/>
                  </a:lnTo>
                  <a:lnTo>
                    <a:pt x="823" y="227"/>
                  </a:lnTo>
                  <a:lnTo>
                    <a:pt x="856" y="253"/>
                  </a:lnTo>
                  <a:lnTo>
                    <a:pt x="892" y="274"/>
                  </a:lnTo>
                  <a:lnTo>
                    <a:pt x="928" y="288"/>
                  </a:lnTo>
                  <a:lnTo>
                    <a:pt x="967" y="291"/>
                  </a:lnTo>
                  <a:lnTo>
                    <a:pt x="1007" y="288"/>
                  </a:lnTo>
                  <a:lnTo>
                    <a:pt x="1043" y="274"/>
                  </a:lnTo>
                  <a:lnTo>
                    <a:pt x="1079" y="253"/>
                  </a:lnTo>
                  <a:lnTo>
                    <a:pt x="1110" y="227"/>
                  </a:lnTo>
                  <a:lnTo>
                    <a:pt x="1140" y="197"/>
                  </a:lnTo>
                  <a:lnTo>
                    <a:pt x="1167" y="164"/>
                  </a:lnTo>
                  <a:lnTo>
                    <a:pt x="1189" y="130"/>
                  </a:lnTo>
                  <a:lnTo>
                    <a:pt x="1210" y="96"/>
                  </a:lnTo>
                  <a:lnTo>
                    <a:pt x="1225" y="66"/>
                  </a:lnTo>
                  <a:lnTo>
                    <a:pt x="1239" y="39"/>
                  </a:lnTo>
                  <a:lnTo>
                    <a:pt x="1250" y="19"/>
                  </a:lnTo>
                  <a:lnTo>
                    <a:pt x="1256" y="5"/>
                  </a:lnTo>
                  <a:lnTo>
                    <a:pt x="1258" y="0"/>
                  </a:lnTo>
                  <a:lnTo>
                    <a:pt x="1267" y="19"/>
                  </a:lnTo>
                  <a:lnTo>
                    <a:pt x="1284" y="39"/>
                  </a:lnTo>
                  <a:lnTo>
                    <a:pt x="1309" y="58"/>
                  </a:lnTo>
                  <a:lnTo>
                    <a:pt x="1339" y="77"/>
                  </a:lnTo>
                  <a:lnTo>
                    <a:pt x="1375" y="96"/>
                  </a:lnTo>
                  <a:lnTo>
                    <a:pt x="1411" y="113"/>
                  </a:lnTo>
                  <a:lnTo>
                    <a:pt x="1449" y="130"/>
                  </a:lnTo>
                  <a:lnTo>
                    <a:pt x="1487" y="146"/>
                  </a:lnTo>
                  <a:lnTo>
                    <a:pt x="1523" y="159"/>
                  </a:lnTo>
                  <a:lnTo>
                    <a:pt x="1555" y="170"/>
                  </a:lnTo>
                  <a:lnTo>
                    <a:pt x="1584" y="180"/>
                  </a:lnTo>
                  <a:lnTo>
                    <a:pt x="1605" y="187"/>
                  </a:lnTo>
                  <a:lnTo>
                    <a:pt x="1620" y="193"/>
                  </a:lnTo>
                  <a:lnTo>
                    <a:pt x="1624" y="193"/>
                  </a:lnTo>
                  <a:lnTo>
                    <a:pt x="1665" y="212"/>
                  </a:lnTo>
                  <a:lnTo>
                    <a:pt x="1699" y="231"/>
                  </a:lnTo>
                  <a:lnTo>
                    <a:pt x="1724" y="248"/>
                  </a:lnTo>
                  <a:lnTo>
                    <a:pt x="1745" y="265"/>
                  </a:lnTo>
                  <a:lnTo>
                    <a:pt x="1758" y="278"/>
                  </a:lnTo>
                  <a:lnTo>
                    <a:pt x="1764" y="288"/>
                  </a:lnTo>
                  <a:lnTo>
                    <a:pt x="1768" y="289"/>
                  </a:lnTo>
                  <a:lnTo>
                    <a:pt x="1794" y="337"/>
                  </a:lnTo>
                  <a:lnTo>
                    <a:pt x="1821" y="392"/>
                  </a:lnTo>
                  <a:lnTo>
                    <a:pt x="1842" y="449"/>
                  </a:lnTo>
                  <a:lnTo>
                    <a:pt x="1861" y="509"/>
                  </a:lnTo>
                  <a:lnTo>
                    <a:pt x="1876" y="572"/>
                  </a:lnTo>
                  <a:lnTo>
                    <a:pt x="1889" y="636"/>
                  </a:lnTo>
                  <a:lnTo>
                    <a:pt x="1900" y="699"/>
                  </a:lnTo>
                  <a:lnTo>
                    <a:pt x="1910" y="757"/>
                  </a:lnTo>
                  <a:lnTo>
                    <a:pt x="1917" y="814"/>
                  </a:lnTo>
                  <a:lnTo>
                    <a:pt x="1923" y="865"/>
                  </a:lnTo>
                  <a:lnTo>
                    <a:pt x="1927" y="911"/>
                  </a:lnTo>
                  <a:lnTo>
                    <a:pt x="1931" y="949"/>
                  </a:lnTo>
                  <a:lnTo>
                    <a:pt x="1933" y="977"/>
                  </a:lnTo>
                  <a:lnTo>
                    <a:pt x="1933" y="994"/>
                  </a:lnTo>
                  <a:lnTo>
                    <a:pt x="1933" y="1002"/>
                  </a:lnTo>
                  <a:lnTo>
                    <a:pt x="1931" y="1038"/>
                  </a:lnTo>
                  <a:lnTo>
                    <a:pt x="1925" y="1068"/>
                  </a:lnTo>
                  <a:lnTo>
                    <a:pt x="1917" y="1089"/>
                  </a:lnTo>
                  <a:lnTo>
                    <a:pt x="1908" y="1104"/>
                  </a:lnTo>
                  <a:lnTo>
                    <a:pt x="1899" y="1116"/>
                  </a:lnTo>
                  <a:lnTo>
                    <a:pt x="1891" y="1121"/>
                  </a:lnTo>
                  <a:lnTo>
                    <a:pt x="1885" y="1123"/>
                  </a:lnTo>
                  <a:lnTo>
                    <a:pt x="1883" y="1125"/>
                  </a:lnTo>
                  <a:lnTo>
                    <a:pt x="1811" y="1153"/>
                  </a:lnTo>
                  <a:lnTo>
                    <a:pt x="1737" y="1180"/>
                  </a:lnTo>
                  <a:lnTo>
                    <a:pt x="1660" y="1203"/>
                  </a:lnTo>
                  <a:lnTo>
                    <a:pt x="1582" y="1222"/>
                  </a:lnTo>
                  <a:lnTo>
                    <a:pt x="1504" y="1239"/>
                  </a:lnTo>
                  <a:lnTo>
                    <a:pt x="1426" y="1254"/>
                  </a:lnTo>
                  <a:lnTo>
                    <a:pt x="1350" y="1265"/>
                  </a:lnTo>
                  <a:lnTo>
                    <a:pt x="1280" y="1277"/>
                  </a:lnTo>
                  <a:lnTo>
                    <a:pt x="1216" y="1284"/>
                  </a:lnTo>
                  <a:lnTo>
                    <a:pt x="1157" y="1292"/>
                  </a:lnTo>
                  <a:lnTo>
                    <a:pt x="1106" y="1297"/>
                  </a:lnTo>
                  <a:lnTo>
                    <a:pt x="1062" y="1299"/>
                  </a:lnTo>
                  <a:lnTo>
                    <a:pt x="1032" y="1303"/>
                  </a:lnTo>
                  <a:lnTo>
                    <a:pt x="1011" y="1303"/>
                  </a:lnTo>
                  <a:lnTo>
                    <a:pt x="1003" y="1305"/>
                  </a:lnTo>
                  <a:lnTo>
                    <a:pt x="969" y="1305"/>
                  </a:lnTo>
                  <a:lnTo>
                    <a:pt x="969" y="1305"/>
                  </a:lnTo>
                  <a:lnTo>
                    <a:pt x="966" y="1305"/>
                  </a:lnTo>
                  <a:lnTo>
                    <a:pt x="966" y="1305"/>
                  </a:lnTo>
                  <a:lnTo>
                    <a:pt x="929" y="1305"/>
                  </a:lnTo>
                  <a:lnTo>
                    <a:pt x="924" y="1303"/>
                  </a:lnTo>
                  <a:lnTo>
                    <a:pt x="903" y="1303"/>
                  </a:lnTo>
                  <a:lnTo>
                    <a:pt x="871" y="1299"/>
                  </a:lnTo>
                  <a:lnTo>
                    <a:pt x="829" y="1297"/>
                  </a:lnTo>
                  <a:lnTo>
                    <a:pt x="778" y="1292"/>
                  </a:lnTo>
                  <a:lnTo>
                    <a:pt x="719" y="1284"/>
                  </a:lnTo>
                  <a:lnTo>
                    <a:pt x="655" y="1277"/>
                  </a:lnTo>
                  <a:lnTo>
                    <a:pt x="582" y="1265"/>
                  </a:lnTo>
                  <a:lnTo>
                    <a:pt x="508" y="1254"/>
                  </a:lnTo>
                  <a:lnTo>
                    <a:pt x="431" y="1239"/>
                  </a:lnTo>
                  <a:lnTo>
                    <a:pt x="353" y="1222"/>
                  </a:lnTo>
                  <a:lnTo>
                    <a:pt x="273" y="1203"/>
                  </a:lnTo>
                  <a:lnTo>
                    <a:pt x="197" y="1180"/>
                  </a:lnTo>
                  <a:lnTo>
                    <a:pt x="122" y="1153"/>
                  </a:lnTo>
                  <a:lnTo>
                    <a:pt x="51" y="1125"/>
                  </a:lnTo>
                  <a:lnTo>
                    <a:pt x="50" y="1123"/>
                  </a:lnTo>
                  <a:lnTo>
                    <a:pt x="44" y="1121"/>
                  </a:lnTo>
                  <a:lnTo>
                    <a:pt x="36" y="1116"/>
                  </a:lnTo>
                  <a:lnTo>
                    <a:pt x="27" y="1104"/>
                  </a:lnTo>
                  <a:lnTo>
                    <a:pt x="17" y="1089"/>
                  </a:lnTo>
                  <a:lnTo>
                    <a:pt x="10" y="1068"/>
                  </a:lnTo>
                  <a:lnTo>
                    <a:pt x="4" y="1038"/>
                  </a:lnTo>
                  <a:lnTo>
                    <a:pt x="0" y="1002"/>
                  </a:lnTo>
                  <a:lnTo>
                    <a:pt x="2" y="994"/>
                  </a:lnTo>
                  <a:lnTo>
                    <a:pt x="2" y="977"/>
                  </a:lnTo>
                  <a:lnTo>
                    <a:pt x="4" y="949"/>
                  </a:lnTo>
                  <a:lnTo>
                    <a:pt x="8" y="911"/>
                  </a:lnTo>
                  <a:lnTo>
                    <a:pt x="12" y="865"/>
                  </a:lnTo>
                  <a:lnTo>
                    <a:pt x="17" y="814"/>
                  </a:lnTo>
                  <a:lnTo>
                    <a:pt x="25" y="757"/>
                  </a:lnTo>
                  <a:lnTo>
                    <a:pt x="33" y="699"/>
                  </a:lnTo>
                  <a:lnTo>
                    <a:pt x="44" y="636"/>
                  </a:lnTo>
                  <a:lnTo>
                    <a:pt x="59" y="572"/>
                  </a:lnTo>
                  <a:lnTo>
                    <a:pt x="74" y="509"/>
                  </a:lnTo>
                  <a:lnTo>
                    <a:pt x="93" y="449"/>
                  </a:lnTo>
                  <a:lnTo>
                    <a:pt x="114" y="392"/>
                  </a:lnTo>
                  <a:lnTo>
                    <a:pt x="139" y="337"/>
                  </a:lnTo>
                  <a:lnTo>
                    <a:pt x="167" y="289"/>
                  </a:lnTo>
                  <a:lnTo>
                    <a:pt x="169" y="288"/>
                  </a:lnTo>
                  <a:lnTo>
                    <a:pt x="177" y="278"/>
                  </a:lnTo>
                  <a:lnTo>
                    <a:pt x="190" y="265"/>
                  </a:lnTo>
                  <a:lnTo>
                    <a:pt x="211" y="248"/>
                  </a:lnTo>
                  <a:lnTo>
                    <a:pt x="235" y="229"/>
                  </a:lnTo>
                  <a:lnTo>
                    <a:pt x="270" y="212"/>
                  </a:lnTo>
                  <a:lnTo>
                    <a:pt x="309" y="193"/>
                  </a:lnTo>
                  <a:lnTo>
                    <a:pt x="315" y="193"/>
                  </a:lnTo>
                  <a:lnTo>
                    <a:pt x="330" y="187"/>
                  </a:lnTo>
                  <a:lnTo>
                    <a:pt x="351" y="180"/>
                  </a:lnTo>
                  <a:lnTo>
                    <a:pt x="380" y="170"/>
                  </a:lnTo>
                  <a:lnTo>
                    <a:pt x="412" y="159"/>
                  </a:lnTo>
                  <a:lnTo>
                    <a:pt x="448" y="146"/>
                  </a:lnTo>
                  <a:lnTo>
                    <a:pt x="486" y="130"/>
                  </a:lnTo>
                  <a:lnTo>
                    <a:pt x="524" y="113"/>
                  </a:lnTo>
                  <a:lnTo>
                    <a:pt x="560" y="96"/>
                  </a:lnTo>
                  <a:lnTo>
                    <a:pt x="594" y="77"/>
                  </a:lnTo>
                  <a:lnTo>
                    <a:pt x="624" y="58"/>
                  </a:lnTo>
                  <a:lnTo>
                    <a:pt x="651" y="39"/>
                  </a:lnTo>
                  <a:lnTo>
                    <a:pt x="668" y="19"/>
                  </a:lnTo>
                  <a:lnTo>
                    <a:pt x="6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36" name="Freeform 23"/>
            <p:cNvSpPr>
              <a:spLocks/>
            </p:cNvSpPr>
            <p:nvPr/>
          </p:nvSpPr>
          <p:spPr bwMode="auto">
            <a:xfrm>
              <a:off x="-1835150" y="784225"/>
              <a:ext cx="695325" cy="1020763"/>
            </a:xfrm>
            <a:custGeom>
              <a:avLst/>
              <a:gdLst>
                <a:gd name="T0" fmla="*/ 489 w 876"/>
                <a:gd name="T1" fmla="*/ 53 h 1286"/>
                <a:gd name="T2" fmla="*/ 546 w 876"/>
                <a:gd name="T3" fmla="*/ 108 h 1286"/>
                <a:gd name="T4" fmla="*/ 538 w 876"/>
                <a:gd name="T5" fmla="*/ 93 h 1286"/>
                <a:gd name="T6" fmla="*/ 550 w 876"/>
                <a:gd name="T7" fmla="*/ 104 h 1286"/>
                <a:gd name="T8" fmla="*/ 571 w 876"/>
                <a:gd name="T9" fmla="*/ 121 h 1286"/>
                <a:gd name="T10" fmla="*/ 557 w 876"/>
                <a:gd name="T11" fmla="*/ 104 h 1286"/>
                <a:gd name="T12" fmla="*/ 552 w 876"/>
                <a:gd name="T13" fmla="*/ 98 h 1286"/>
                <a:gd name="T14" fmla="*/ 590 w 876"/>
                <a:gd name="T15" fmla="*/ 125 h 1286"/>
                <a:gd name="T16" fmla="*/ 597 w 876"/>
                <a:gd name="T17" fmla="*/ 121 h 1286"/>
                <a:gd name="T18" fmla="*/ 603 w 876"/>
                <a:gd name="T19" fmla="*/ 125 h 1286"/>
                <a:gd name="T20" fmla="*/ 698 w 876"/>
                <a:gd name="T21" fmla="*/ 166 h 1286"/>
                <a:gd name="T22" fmla="*/ 779 w 876"/>
                <a:gd name="T23" fmla="*/ 221 h 1286"/>
                <a:gd name="T24" fmla="*/ 804 w 876"/>
                <a:gd name="T25" fmla="*/ 248 h 1286"/>
                <a:gd name="T26" fmla="*/ 866 w 876"/>
                <a:gd name="T27" fmla="*/ 373 h 1286"/>
                <a:gd name="T28" fmla="*/ 874 w 876"/>
                <a:gd name="T29" fmla="*/ 504 h 1286"/>
                <a:gd name="T30" fmla="*/ 855 w 876"/>
                <a:gd name="T31" fmla="*/ 614 h 1286"/>
                <a:gd name="T32" fmla="*/ 855 w 876"/>
                <a:gd name="T33" fmla="*/ 657 h 1286"/>
                <a:gd name="T34" fmla="*/ 870 w 876"/>
                <a:gd name="T35" fmla="*/ 689 h 1286"/>
                <a:gd name="T36" fmla="*/ 866 w 876"/>
                <a:gd name="T37" fmla="*/ 744 h 1286"/>
                <a:gd name="T38" fmla="*/ 857 w 876"/>
                <a:gd name="T39" fmla="*/ 784 h 1286"/>
                <a:gd name="T40" fmla="*/ 840 w 876"/>
                <a:gd name="T41" fmla="*/ 833 h 1286"/>
                <a:gd name="T42" fmla="*/ 810 w 876"/>
                <a:gd name="T43" fmla="*/ 917 h 1286"/>
                <a:gd name="T44" fmla="*/ 724 w 876"/>
                <a:gd name="T45" fmla="*/ 1093 h 1286"/>
                <a:gd name="T46" fmla="*/ 588 w 876"/>
                <a:gd name="T47" fmla="*/ 1231 h 1286"/>
                <a:gd name="T48" fmla="*/ 423 w 876"/>
                <a:gd name="T49" fmla="*/ 1286 h 1286"/>
                <a:gd name="T50" fmla="*/ 273 w 876"/>
                <a:gd name="T51" fmla="*/ 1233 h 1286"/>
                <a:gd name="T52" fmla="*/ 144 w 876"/>
                <a:gd name="T53" fmla="*/ 1099 h 1286"/>
                <a:gd name="T54" fmla="*/ 61 w 876"/>
                <a:gd name="T55" fmla="*/ 919 h 1286"/>
                <a:gd name="T56" fmla="*/ 30 w 876"/>
                <a:gd name="T57" fmla="*/ 833 h 1286"/>
                <a:gd name="T58" fmla="*/ 13 w 876"/>
                <a:gd name="T59" fmla="*/ 784 h 1286"/>
                <a:gd name="T60" fmla="*/ 4 w 876"/>
                <a:gd name="T61" fmla="*/ 742 h 1286"/>
                <a:gd name="T62" fmla="*/ 0 w 876"/>
                <a:gd name="T63" fmla="*/ 686 h 1286"/>
                <a:gd name="T64" fmla="*/ 19 w 876"/>
                <a:gd name="T65" fmla="*/ 657 h 1286"/>
                <a:gd name="T66" fmla="*/ 15 w 876"/>
                <a:gd name="T67" fmla="*/ 536 h 1286"/>
                <a:gd name="T68" fmla="*/ 11 w 876"/>
                <a:gd name="T69" fmla="*/ 411 h 1286"/>
                <a:gd name="T70" fmla="*/ 19 w 876"/>
                <a:gd name="T71" fmla="*/ 352 h 1286"/>
                <a:gd name="T72" fmla="*/ 42 w 876"/>
                <a:gd name="T73" fmla="*/ 295 h 1286"/>
                <a:gd name="T74" fmla="*/ 127 w 876"/>
                <a:gd name="T75" fmla="*/ 182 h 1286"/>
                <a:gd name="T76" fmla="*/ 218 w 876"/>
                <a:gd name="T77" fmla="*/ 110 h 1286"/>
                <a:gd name="T78" fmla="*/ 277 w 876"/>
                <a:gd name="T79" fmla="*/ 77 h 1286"/>
                <a:gd name="T80" fmla="*/ 298 w 876"/>
                <a:gd name="T81" fmla="*/ 70 h 1286"/>
                <a:gd name="T82" fmla="*/ 343 w 876"/>
                <a:gd name="T83" fmla="*/ 81 h 1286"/>
                <a:gd name="T84" fmla="*/ 377 w 876"/>
                <a:gd name="T85" fmla="*/ 51 h 1286"/>
                <a:gd name="T86" fmla="*/ 419 w 876"/>
                <a:gd name="T87" fmla="*/ 15 h 1286"/>
                <a:gd name="T88" fmla="*/ 415 w 876"/>
                <a:gd name="T89" fmla="*/ 24 h 1286"/>
                <a:gd name="T90" fmla="*/ 419 w 876"/>
                <a:gd name="T91" fmla="*/ 41 h 1286"/>
                <a:gd name="T92" fmla="*/ 457 w 876"/>
                <a:gd name="T93" fmla="*/ 5 h 1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6" h="1286">
                  <a:moveTo>
                    <a:pt x="470" y="0"/>
                  </a:moveTo>
                  <a:lnTo>
                    <a:pt x="476" y="28"/>
                  </a:lnTo>
                  <a:lnTo>
                    <a:pt x="489" y="53"/>
                  </a:lnTo>
                  <a:lnTo>
                    <a:pt x="508" y="75"/>
                  </a:lnTo>
                  <a:lnTo>
                    <a:pt x="529" y="94"/>
                  </a:lnTo>
                  <a:lnTo>
                    <a:pt x="546" y="108"/>
                  </a:lnTo>
                  <a:lnTo>
                    <a:pt x="542" y="102"/>
                  </a:lnTo>
                  <a:lnTo>
                    <a:pt x="540" y="96"/>
                  </a:lnTo>
                  <a:lnTo>
                    <a:pt x="538" y="93"/>
                  </a:lnTo>
                  <a:lnTo>
                    <a:pt x="537" y="91"/>
                  </a:lnTo>
                  <a:lnTo>
                    <a:pt x="537" y="89"/>
                  </a:lnTo>
                  <a:lnTo>
                    <a:pt x="550" y="104"/>
                  </a:lnTo>
                  <a:lnTo>
                    <a:pt x="559" y="119"/>
                  </a:lnTo>
                  <a:lnTo>
                    <a:pt x="565" y="119"/>
                  </a:lnTo>
                  <a:lnTo>
                    <a:pt x="571" y="121"/>
                  </a:lnTo>
                  <a:lnTo>
                    <a:pt x="565" y="113"/>
                  </a:lnTo>
                  <a:lnTo>
                    <a:pt x="561" y="108"/>
                  </a:lnTo>
                  <a:lnTo>
                    <a:pt x="557" y="104"/>
                  </a:lnTo>
                  <a:lnTo>
                    <a:pt x="555" y="100"/>
                  </a:lnTo>
                  <a:lnTo>
                    <a:pt x="554" y="98"/>
                  </a:lnTo>
                  <a:lnTo>
                    <a:pt x="552" y="98"/>
                  </a:lnTo>
                  <a:lnTo>
                    <a:pt x="565" y="110"/>
                  </a:lnTo>
                  <a:lnTo>
                    <a:pt x="578" y="123"/>
                  </a:lnTo>
                  <a:lnTo>
                    <a:pt x="590" y="125"/>
                  </a:lnTo>
                  <a:lnTo>
                    <a:pt x="601" y="129"/>
                  </a:lnTo>
                  <a:lnTo>
                    <a:pt x="599" y="125"/>
                  </a:lnTo>
                  <a:lnTo>
                    <a:pt x="597" y="121"/>
                  </a:lnTo>
                  <a:lnTo>
                    <a:pt x="595" y="119"/>
                  </a:lnTo>
                  <a:lnTo>
                    <a:pt x="595" y="119"/>
                  </a:lnTo>
                  <a:lnTo>
                    <a:pt x="603" y="125"/>
                  </a:lnTo>
                  <a:lnTo>
                    <a:pt x="610" y="130"/>
                  </a:lnTo>
                  <a:lnTo>
                    <a:pt x="658" y="147"/>
                  </a:lnTo>
                  <a:lnTo>
                    <a:pt x="698" y="166"/>
                  </a:lnTo>
                  <a:lnTo>
                    <a:pt x="732" y="185"/>
                  </a:lnTo>
                  <a:lnTo>
                    <a:pt x="758" y="204"/>
                  </a:lnTo>
                  <a:lnTo>
                    <a:pt x="779" y="221"/>
                  </a:lnTo>
                  <a:lnTo>
                    <a:pt x="793" y="237"/>
                  </a:lnTo>
                  <a:lnTo>
                    <a:pt x="802" y="246"/>
                  </a:lnTo>
                  <a:lnTo>
                    <a:pt x="804" y="248"/>
                  </a:lnTo>
                  <a:lnTo>
                    <a:pt x="832" y="288"/>
                  </a:lnTo>
                  <a:lnTo>
                    <a:pt x="853" y="329"/>
                  </a:lnTo>
                  <a:lnTo>
                    <a:pt x="866" y="373"/>
                  </a:lnTo>
                  <a:lnTo>
                    <a:pt x="874" y="416"/>
                  </a:lnTo>
                  <a:lnTo>
                    <a:pt x="876" y="462"/>
                  </a:lnTo>
                  <a:lnTo>
                    <a:pt x="874" y="504"/>
                  </a:lnTo>
                  <a:lnTo>
                    <a:pt x="870" y="545"/>
                  </a:lnTo>
                  <a:lnTo>
                    <a:pt x="863" y="581"/>
                  </a:lnTo>
                  <a:lnTo>
                    <a:pt x="855" y="614"/>
                  </a:lnTo>
                  <a:lnTo>
                    <a:pt x="849" y="638"/>
                  </a:lnTo>
                  <a:lnTo>
                    <a:pt x="842" y="657"/>
                  </a:lnTo>
                  <a:lnTo>
                    <a:pt x="855" y="657"/>
                  </a:lnTo>
                  <a:lnTo>
                    <a:pt x="863" y="663"/>
                  </a:lnTo>
                  <a:lnTo>
                    <a:pt x="868" y="674"/>
                  </a:lnTo>
                  <a:lnTo>
                    <a:pt x="870" y="689"/>
                  </a:lnTo>
                  <a:lnTo>
                    <a:pt x="870" y="708"/>
                  </a:lnTo>
                  <a:lnTo>
                    <a:pt x="868" y="725"/>
                  </a:lnTo>
                  <a:lnTo>
                    <a:pt x="866" y="744"/>
                  </a:lnTo>
                  <a:lnTo>
                    <a:pt x="863" y="761"/>
                  </a:lnTo>
                  <a:lnTo>
                    <a:pt x="859" y="775"/>
                  </a:lnTo>
                  <a:lnTo>
                    <a:pt x="857" y="784"/>
                  </a:lnTo>
                  <a:lnTo>
                    <a:pt x="857" y="788"/>
                  </a:lnTo>
                  <a:lnTo>
                    <a:pt x="849" y="814"/>
                  </a:lnTo>
                  <a:lnTo>
                    <a:pt x="840" y="833"/>
                  </a:lnTo>
                  <a:lnTo>
                    <a:pt x="830" y="847"/>
                  </a:lnTo>
                  <a:lnTo>
                    <a:pt x="821" y="854"/>
                  </a:lnTo>
                  <a:lnTo>
                    <a:pt x="810" y="917"/>
                  </a:lnTo>
                  <a:lnTo>
                    <a:pt x="787" y="977"/>
                  </a:lnTo>
                  <a:lnTo>
                    <a:pt x="758" y="1036"/>
                  </a:lnTo>
                  <a:lnTo>
                    <a:pt x="724" y="1093"/>
                  </a:lnTo>
                  <a:lnTo>
                    <a:pt x="683" y="1146"/>
                  </a:lnTo>
                  <a:lnTo>
                    <a:pt x="637" y="1193"/>
                  </a:lnTo>
                  <a:lnTo>
                    <a:pt x="588" y="1231"/>
                  </a:lnTo>
                  <a:lnTo>
                    <a:pt x="535" y="1261"/>
                  </a:lnTo>
                  <a:lnTo>
                    <a:pt x="480" y="1280"/>
                  </a:lnTo>
                  <a:lnTo>
                    <a:pt x="423" y="1286"/>
                  </a:lnTo>
                  <a:lnTo>
                    <a:pt x="372" y="1280"/>
                  </a:lnTo>
                  <a:lnTo>
                    <a:pt x="322" y="1261"/>
                  </a:lnTo>
                  <a:lnTo>
                    <a:pt x="273" y="1233"/>
                  </a:lnTo>
                  <a:lnTo>
                    <a:pt x="227" y="1195"/>
                  </a:lnTo>
                  <a:lnTo>
                    <a:pt x="184" y="1150"/>
                  </a:lnTo>
                  <a:lnTo>
                    <a:pt x="144" y="1099"/>
                  </a:lnTo>
                  <a:lnTo>
                    <a:pt x="110" y="1042"/>
                  </a:lnTo>
                  <a:lnTo>
                    <a:pt x="81" y="981"/>
                  </a:lnTo>
                  <a:lnTo>
                    <a:pt x="61" y="919"/>
                  </a:lnTo>
                  <a:lnTo>
                    <a:pt x="49" y="854"/>
                  </a:lnTo>
                  <a:lnTo>
                    <a:pt x="40" y="847"/>
                  </a:lnTo>
                  <a:lnTo>
                    <a:pt x="30" y="833"/>
                  </a:lnTo>
                  <a:lnTo>
                    <a:pt x="21" y="814"/>
                  </a:lnTo>
                  <a:lnTo>
                    <a:pt x="13" y="788"/>
                  </a:lnTo>
                  <a:lnTo>
                    <a:pt x="13" y="784"/>
                  </a:lnTo>
                  <a:lnTo>
                    <a:pt x="9" y="775"/>
                  </a:lnTo>
                  <a:lnTo>
                    <a:pt x="7" y="759"/>
                  </a:lnTo>
                  <a:lnTo>
                    <a:pt x="4" y="742"/>
                  </a:lnTo>
                  <a:lnTo>
                    <a:pt x="0" y="722"/>
                  </a:lnTo>
                  <a:lnTo>
                    <a:pt x="0" y="703"/>
                  </a:lnTo>
                  <a:lnTo>
                    <a:pt x="0" y="686"/>
                  </a:lnTo>
                  <a:lnTo>
                    <a:pt x="2" y="670"/>
                  </a:lnTo>
                  <a:lnTo>
                    <a:pt x="9" y="661"/>
                  </a:lnTo>
                  <a:lnTo>
                    <a:pt x="19" y="657"/>
                  </a:lnTo>
                  <a:lnTo>
                    <a:pt x="34" y="661"/>
                  </a:lnTo>
                  <a:lnTo>
                    <a:pt x="23" y="595"/>
                  </a:lnTo>
                  <a:lnTo>
                    <a:pt x="15" y="536"/>
                  </a:lnTo>
                  <a:lnTo>
                    <a:pt x="11" y="487"/>
                  </a:lnTo>
                  <a:lnTo>
                    <a:pt x="11" y="445"/>
                  </a:lnTo>
                  <a:lnTo>
                    <a:pt x="11" y="411"/>
                  </a:lnTo>
                  <a:lnTo>
                    <a:pt x="13" y="384"/>
                  </a:lnTo>
                  <a:lnTo>
                    <a:pt x="17" y="365"/>
                  </a:lnTo>
                  <a:lnTo>
                    <a:pt x="19" y="352"/>
                  </a:lnTo>
                  <a:lnTo>
                    <a:pt x="23" y="345"/>
                  </a:lnTo>
                  <a:lnTo>
                    <a:pt x="23" y="341"/>
                  </a:lnTo>
                  <a:lnTo>
                    <a:pt x="42" y="295"/>
                  </a:lnTo>
                  <a:lnTo>
                    <a:pt x="66" y="252"/>
                  </a:lnTo>
                  <a:lnTo>
                    <a:pt x="95" y="216"/>
                  </a:lnTo>
                  <a:lnTo>
                    <a:pt x="127" y="182"/>
                  </a:lnTo>
                  <a:lnTo>
                    <a:pt x="159" y="153"/>
                  </a:lnTo>
                  <a:lnTo>
                    <a:pt x="189" y="129"/>
                  </a:lnTo>
                  <a:lnTo>
                    <a:pt x="218" y="110"/>
                  </a:lnTo>
                  <a:lnTo>
                    <a:pt x="244" y="94"/>
                  </a:lnTo>
                  <a:lnTo>
                    <a:pt x="263" y="83"/>
                  </a:lnTo>
                  <a:lnTo>
                    <a:pt x="277" y="77"/>
                  </a:lnTo>
                  <a:lnTo>
                    <a:pt x="282" y="75"/>
                  </a:lnTo>
                  <a:lnTo>
                    <a:pt x="286" y="74"/>
                  </a:lnTo>
                  <a:lnTo>
                    <a:pt x="298" y="70"/>
                  </a:lnTo>
                  <a:lnTo>
                    <a:pt x="313" y="68"/>
                  </a:lnTo>
                  <a:lnTo>
                    <a:pt x="328" y="70"/>
                  </a:lnTo>
                  <a:lnTo>
                    <a:pt x="343" y="81"/>
                  </a:lnTo>
                  <a:lnTo>
                    <a:pt x="354" y="94"/>
                  </a:lnTo>
                  <a:lnTo>
                    <a:pt x="364" y="72"/>
                  </a:lnTo>
                  <a:lnTo>
                    <a:pt x="377" y="51"/>
                  </a:lnTo>
                  <a:lnTo>
                    <a:pt x="392" y="34"/>
                  </a:lnTo>
                  <a:lnTo>
                    <a:pt x="408" y="22"/>
                  </a:lnTo>
                  <a:lnTo>
                    <a:pt x="419" y="15"/>
                  </a:lnTo>
                  <a:lnTo>
                    <a:pt x="417" y="17"/>
                  </a:lnTo>
                  <a:lnTo>
                    <a:pt x="417" y="19"/>
                  </a:lnTo>
                  <a:lnTo>
                    <a:pt x="415" y="24"/>
                  </a:lnTo>
                  <a:lnTo>
                    <a:pt x="415" y="28"/>
                  </a:lnTo>
                  <a:lnTo>
                    <a:pt x="417" y="36"/>
                  </a:lnTo>
                  <a:lnTo>
                    <a:pt x="419" y="41"/>
                  </a:lnTo>
                  <a:lnTo>
                    <a:pt x="432" y="26"/>
                  </a:lnTo>
                  <a:lnTo>
                    <a:pt x="445" y="15"/>
                  </a:lnTo>
                  <a:lnTo>
                    <a:pt x="457" y="5"/>
                  </a:lnTo>
                  <a:lnTo>
                    <a:pt x="466" y="2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-3260725" y="42863"/>
              <a:ext cx="3530600" cy="4945063"/>
            </a:xfrm>
            <a:custGeom>
              <a:avLst/>
              <a:gdLst>
                <a:gd name="T0" fmla="*/ 231 w 4449"/>
                <a:gd name="T1" fmla="*/ 485 h 6231"/>
                <a:gd name="T2" fmla="*/ 231 w 4449"/>
                <a:gd name="T3" fmla="*/ 6000 h 6231"/>
                <a:gd name="T4" fmla="*/ 4217 w 4449"/>
                <a:gd name="T5" fmla="*/ 6000 h 6231"/>
                <a:gd name="T6" fmla="*/ 4217 w 4449"/>
                <a:gd name="T7" fmla="*/ 485 h 6231"/>
                <a:gd name="T8" fmla="*/ 3605 w 4449"/>
                <a:gd name="T9" fmla="*/ 485 h 6231"/>
                <a:gd name="T10" fmla="*/ 3605 w 4449"/>
                <a:gd name="T11" fmla="*/ 809 h 6231"/>
                <a:gd name="T12" fmla="*/ 3201 w 4449"/>
                <a:gd name="T13" fmla="*/ 809 h 6231"/>
                <a:gd name="T14" fmla="*/ 3201 w 4449"/>
                <a:gd name="T15" fmla="*/ 485 h 6231"/>
                <a:gd name="T16" fmla="*/ 1248 w 4449"/>
                <a:gd name="T17" fmla="*/ 485 h 6231"/>
                <a:gd name="T18" fmla="*/ 1248 w 4449"/>
                <a:gd name="T19" fmla="*/ 809 h 6231"/>
                <a:gd name="T20" fmla="*/ 844 w 4449"/>
                <a:gd name="T21" fmla="*/ 809 h 6231"/>
                <a:gd name="T22" fmla="*/ 844 w 4449"/>
                <a:gd name="T23" fmla="*/ 485 h 6231"/>
                <a:gd name="T24" fmla="*/ 231 w 4449"/>
                <a:gd name="T25" fmla="*/ 485 h 6231"/>
                <a:gd name="T26" fmla="*/ 844 w 4449"/>
                <a:gd name="T27" fmla="*/ 0 h 6231"/>
                <a:gd name="T28" fmla="*/ 1248 w 4449"/>
                <a:gd name="T29" fmla="*/ 0 h 6231"/>
                <a:gd name="T30" fmla="*/ 1248 w 4449"/>
                <a:gd name="T31" fmla="*/ 254 h 6231"/>
                <a:gd name="T32" fmla="*/ 3201 w 4449"/>
                <a:gd name="T33" fmla="*/ 254 h 6231"/>
                <a:gd name="T34" fmla="*/ 3201 w 4449"/>
                <a:gd name="T35" fmla="*/ 0 h 6231"/>
                <a:gd name="T36" fmla="*/ 3605 w 4449"/>
                <a:gd name="T37" fmla="*/ 0 h 6231"/>
                <a:gd name="T38" fmla="*/ 3605 w 4449"/>
                <a:gd name="T39" fmla="*/ 254 h 6231"/>
                <a:gd name="T40" fmla="*/ 4449 w 4449"/>
                <a:gd name="T41" fmla="*/ 254 h 6231"/>
                <a:gd name="T42" fmla="*/ 4449 w 4449"/>
                <a:gd name="T43" fmla="*/ 6231 h 6231"/>
                <a:gd name="T44" fmla="*/ 0 w 4449"/>
                <a:gd name="T45" fmla="*/ 6231 h 6231"/>
                <a:gd name="T46" fmla="*/ 0 w 4449"/>
                <a:gd name="T47" fmla="*/ 254 h 6231"/>
                <a:gd name="T48" fmla="*/ 844 w 4449"/>
                <a:gd name="T49" fmla="*/ 254 h 6231"/>
                <a:gd name="T50" fmla="*/ 844 w 4449"/>
                <a:gd name="T51" fmla="*/ 0 h 6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49" h="6231">
                  <a:moveTo>
                    <a:pt x="231" y="485"/>
                  </a:moveTo>
                  <a:lnTo>
                    <a:pt x="231" y="6000"/>
                  </a:lnTo>
                  <a:lnTo>
                    <a:pt x="4217" y="6000"/>
                  </a:lnTo>
                  <a:lnTo>
                    <a:pt x="4217" y="485"/>
                  </a:lnTo>
                  <a:lnTo>
                    <a:pt x="3605" y="485"/>
                  </a:lnTo>
                  <a:lnTo>
                    <a:pt x="3605" y="809"/>
                  </a:lnTo>
                  <a:lnTo>
                    <a:pt x="3201" y="809"/>
                  </a:lnTo>
                  <a:lnTo>
                    <a:pt x="3201" y="485"/>
                  </a:lnTo>
                  <a:lnTo>
                    <a:pt x="1248" y="485"/>
                  </a:lnTo>
                  <a:lnTo>
                    <a:pt x="1248" y="809"/>
                  </a:lnTo>
                  <a:lnTo>
                    <a:pt x="844" y="809"/>
                  </a:lnTo>
                  <a:lnTo>
                    <a:pt x="844" y="485"/>
                  </a:lnTo>
                  <a:lnTo>
                    <a:pt x="231" y="485"/>
                  </a:lnTo>
                  <a:close/>
                  <a:moveTo>
                    <a:pt x="844" y="0"/>
                  </a:moveTo>
                  <a:lnTo>
                    <a:pt x="1248" y="0"/>
                  </a:lnTo>
                  <a:lnTo>
                    <a:pt x="1248" y="254"/>
                  </a:lnTo>
                  <a:lnTo>
                    <a:pt x="3201" y="254"/>
                  </a:lnTo>
                  <a:lnTo>
                    <a:pt x="3201" y="0"/>
                  </a:lnTo>
                  <a:lnTo>
                    <a:pt x="3605" y="0"/>
                  </a:lnTo>
                  <a:lnTo>
                    <a:pt x="3605" y="254"/>
                  </a:lnTo>
                  <a:lnTo>
                    <a:pt x="4449" y="254"/>
                  </a:lnTo>
                  <a:lnTo>
                    <a:pt x="4449" y="6231"/>
                  </a:lnTo>
                  <a:lnTo>
                    <a:pt x="0" y="6231"/>
                  </a:lnTo>
                  <a:lnTo>
                    <a:pt x="0" y="254"/>
                  </a:lnTo>
                  <a:lnTo>
                    <a:pt x="844" y="254"/>
                  </a:lnTo>
                  <a:lnTo>
                    <a:pt x="8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39" name="Rectangle 25"/>
            <p:cNvSpPr>
              <a:spLocks noChangeArrowheads="1"/>
            </p:cNvSpPr>
            <p:nvPr/>
          </p:nvSpPr>
          <p:spPr bwMode="auto">
            <a:xfrm>
              <a:off x="-2651125" y="4186238"/>
              <a:ext cx="1871663" cy="18415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40" name="Rectangle 26"/>
            <p:cNvSpPr>
              <a:spLocks noChangeArrowheads="1"/>
            </p:cNvSpPr>
            <p:nvPr/>
          </p:nvSpPr>
          <p:spPr bwMode="auto">
            <a:xfrm>
              <a:off x="-2651125" y="3095625"/>
              <a:ext cx="2420938" cy="18415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41" name="Rectangle 27"/>
            <p:cNvSpPr>
              <a:spLocks noChangeArrowheads="1"/>
            </p:cNvSpPr>
            <p:nvPr/>
          </p:nvSpPr>
          <p:spPr bwMode="auto">
            <a:xfrm>
              <a:off x="-2651125" y="3468688"/>
              <a:ext cx="2238375" cy="1857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42" name="Rectangle 28"/>
            <p:cNvSpPr>
              <a:spLocks noChangeArrowheads="1"/>
            </p:cNvSpPr>
            <p:nvPr/>
          </p:nvSpPr>
          <p:spPr bwMode="auto">
            <a:xfrm>
              <a:off x="-2651125" y="3829050"/>
              <a:ext cx="2054225" cy="1857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pic>
        <p:nvPicPr>
          <p:cNvPr id="50" name="Picture 4" descr="C:\Users\u001\Downloads\excel (1)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899" y="2121374"/>
            <a:ext cx="521072" cy="52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직선 연결선 51"/>
          <p:cNvCxnSpPr/>
          <p:nvPr/>
        </p:nvCxnSpPr>
        <p:spPr>
          <a:xfrm>
            <a:off x="1270739" y="3270660"/>
            <a:ext cx="0" cy="1310766"/>
          </a:xfrm>
          <a:prstGeom prst="line">
            <a:avLst/>
          </a:prstGeom>
          <a:ln w="28575">
            <a:solidFill>
              <a:srgbClr val="00B379"/>
            </a:solidFill>
            <a:headEnd type="oval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3707904" y="3256703"/>
            <a:ext cx="0" cy="1057021"/>
          </a:xfrm>
          <a:prstGeom prst="line">
            <a:avLst/>
          </a:prstGeom>
          <a:ln w="28575">
            <a:solidFill>
              <a:srgbClr val="01B2C4"/>
            </a:solidFill>
            <a:headEnd type="oval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갈매기형 수장 54"/>
          <p:cNvSpPr/>
          <p:nvPr/>
        </p:nvSpPr>
        <p:spPr>
          <a:xfrm>
            <a:off x="4862418" y="1971079"/>
            <a:ext cx="1725806" cy="1346902"/>
          </a:xfrm>
          <a:prstGeom prst="chevron">
            <a:avLst>
              <a:gd name="adj" fmla="val 15269"/>
            </a:avLst>
          </a:prstGeom>
          <a:solidFill>
            <a:srgbClr val="14A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8" name="갈매기형 수장 57"/>
          <p:cNvSpPr/>
          <p:nvPr/>
        </p:nvSpPr>
        <p:spPr>
          <a:xfrm>
            <a:off x="7022658" y="1954518"/>
            <a:ext cx="1725806" cy="1346902"/>
          </a:xfrm>
          <a:prstGeom prst="chevron">
            <a:avLst>
              <a:gd name="adj" fmla="val 15269"/>
            </a:avLst>
          </a:prstGeom>
          <a:solidFill>
            <a:srgbClr val="4173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375998" y="2677391"/>
            <a:ext cx="6815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3. </a:t>
            </a:r>
            <a:r>
              <a:rPr lang="ko-KR" altLang="en-US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제출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433657" y="2699505"/>
            <a:ext cx="1035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4.  </a:t>
            </a:r>
            <a:r>
              <a:rPr lang="ko-KR" altLang="en-US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endParaRPr lang="en-US" altLang="ko-KR" sz="16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6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결과조회</a:t>
            </a:r>
            <a:endParaRPr lang="ko-KR" altLang="en-US" sz="14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5529436" y="2134592"/>
            <a:ext cx="491130" cy="453570"/>
            <a:chOff x="-6423025" y="104776"/>
            <a:chExt cx="7905751" cy="6843713"/>
          </a:xfrm>
          <a:solidFill>
            <a:schemeClr val="bg1"/>
          </a:solidFill>
        </p:grpSpPr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-5970587" y="5197476"/>
              <a:ext cx="3205163" cy="1751013"/>
            </a:xfrm>
            <a:custGeom>
              <a:avLst/>
              <a:gdLst>
                <a:gd name="T0" fmla="*/ 0 w 2019"/>
                <a:gd name="T1" fmla="*/ 0 h 1103"/>
                <a:gd name="T2" fmla="*/ 1994 w 2019"/>
                <a:gd name="T3" fmla="*/ 0 h 1103"/>
                <a:gd name="T4" fmla="*/ 1994 w 2019"/>
                <a:gd name="T5" fmla="*/ 987 h 1103"/>
                <a:gd name="T6" fmla="*/ 1997 w 2019"/>
                <a:gd name="T7" fmla="*/ 1027 h 1103"/>
                <a:gd name="T8" fmla="*/ 2006 w 2019"/>
                <a:gd name="T9" fmla="*/ 1067 h 1103"/>
                <a:gd name="T10" fmla="*/ 2019 w 2019"/>
                <a:gd name="T11" fmla="*/ 1103 h 1103"/>
                <a:gd name="T12" fmla="*/ 106 w 2019"/>
                <a:gd name="T13" fmla="*/ 1103 h 1103"/>
                <a:gd name="T14" fmla="*/ 79 w 2019"/>
                <a:gd name="T15" fmla="*/ 1100 h 1103"/>
                <a:gd name="T16" fmla="*/ 53 w 2019"/>
                <a:gd name="T17" fmla="*/ 1089 h 1103"/>
                <a:gd name="T18" fmla="*/ 32 w 2019"/>
                <a:gd name="T19" fmla="*/ 1073 h 1103"/>
                <a:gd name="T20" fmla="*/ 15 w 2019"/>
                <a:gd name="T21" fmla="*/ 1050 h 1103"/>
                <a:gd name="T22" fmla="*/ 5 w 2019"/>
                <a:gd name="T23" fmla="*/ 1026 h 1103"/>
                <a:gd name="T24" fmla="*/ 0 w 2019"/>
                <a:gd name="T25" fmla="*/ 997 h 1103"/>
                <a:gd name="T26" fmla="*/ 0 w 2019"/>
                <a:gd name="T27" fmla="*/ 0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9" h="1103">
                  <a:moveTo>
                    <a:pt x="0" y="0"/>
                  </a:moveTo>
                  <a:lnTo>
                    <a:pt x="1994" y="0"/>
                  </a:lnTo>
                  <a:lnTo>
                    <a:pt x="1994" y="987"/>
                  </a:lnTo>
                  <a:lnTo>
                    <a:pt x="1997" y="1027"/>
                  </a:lnTo>
                  <a:lnTo>
                    <a:pt x="2006" y="1067"/>
                  </a:lnTo>
                  <a:lnTo>
                    <a:pt x="2019" y="1103"/>
                  </a:lnTo>
                  <a:lnTo>
                    <a:pt x="106" y="1103"/>
                  </a:lnTo>
                  <a:lnTo>
                    <a:pt x="79" y="1100"/>
                  </a:lnTo>
                  <a:lnTo>
                    <a:pt x="53" y="1089"/>
                  </a:lnTo>
                  <a:lnTo>
                    <a:pt x="32" y="1073"/>
                  </a:lnTo>
                  <a:lnTo>
                    <a:pt x="15" y="1050"/>
                  </a:lnTo>
                  <a:lnTo>
                    <a:pt x="5" y="1026"/>
                  </a:lnTo>
                  <a:lnTo>
                    <a:pt x="0" y="99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65" name="Freeform 7"/>
            <p:cNvSpPr>
              <a:spLocks/>
            </p:cNvSpPr>
            <p:nvPr/>
          </p:nvSpPr>
          <p:spPr bwMode="auto">
            <a:xfrm>
              <a:off x="-6423025" y="2927351"/>
              <a:ext cx="4605338" cy="2008188"/>
            </a:xfrm>
            <a:custGeom>
              <a:avLst/>
              <a:gdLst>
                <a:gd name="T0" fmla="*/ 1830 w 2901"/>
                <a:gd name="T1" fmla="*/ 0 h 1265"/>
                <a:gd name="T2" fmla="*/ 1863 w 2901"/>
                <a:gd name="T3" fmla="*/ 12 h 1265"/>
                <a:gd name="T4" fmla="*/ 1881 w 2901"/>
                <a:gd name="T5" fmla="*/ 39 h 1265"/>
                <a:gd name="T6" fmla="*/ 1878 w 2901"/>
                <a:gd name="T7" fmla="*/ 74 h 1265"/>
                <a:gd name="T8" fmla="*/ 1900 w 2901"/>
                <a:gd name="T9" fmla="*/ 655 h 1265"/>
                <a:gd name="T10" fmla="*/ 1919 w 2901"/>
                <a:gd name="T11" fmla="*/ 737 h 1265"/>
                <a:gd name="T12" fmla="*/ 2014 w 2901"/>
                <a:gd name="T13" fmla="*/ 818 h 1265"/>
                <a:gd name="T14" fmla="*/ 2035 w 2901"/>
                <a:gd name="T15" fmla="*/ 737 h 1265"/>
                <a:gd name="T16" fmla="*/ 2186 w 2901"/>
                <a:gd name="T17" fmla="*/ 92 h 1265"/>
                <a:gd name="T18" fmla="*/ 2211 w 2901"/>
                <a:gd name="T19" fmla="*/ 45 h 1265"/>
                <a:gd name="T20" fmla="*/ 2251 w 2901"/>
                <a:gd name="T21" fmla="*/ 12 h 1265"/>
                <a:gd name="T22" fmla="*/ 2303 w 2901"/>
                <a:gd name="T23" fmla="*/ 0 h 1265"/>
                <a:gd name="T24" fmla="*/ 2638 w 2901"/>
                <a:gd name="T25" fmla="*/ 5 h 1265"/>
                <a:gd name="T26" fmla="*/ 2732 w 2901"/>
                <a:gd name="T27" fmla="*/ 36 h 1265"/>
                <a:gd name="T28" fmla="*/ 2809 w 2901"/>
                <a:gd name="T29" fmla="*/ 92 h 1265"/>
                <a:gd name="T30" fmla="*/ 2866 w 2901"/>
                <a:gd name="T31" fmla="*/ 171 h 1265"/>
                <a:gd name="T32" fmla="*/ 2896 w 2901"/>
                <a:gd name="T33" fmla="*/ 264 h 1265"/>
                <a:gd name="T34" fmla="*/ 2901 w 2901"/>
                <a:gd name="T35" fmla="*/ 544 h 1265"/>
                <a:gd name="T36" fmla="*/ 2723 w 2901"/>
                <a:gd name="T37" fmla="*/ 547 h 1265"/>
                <a:gd name="T38" fmla="*/ 2611 w 2901"/>
                <a:gd name="T39" fmla="*/ 572 h 1265"/>
                <a:gd name="T40" fmla="*/ 2511 w 2901"/>
                <a:gd name="T41" fmla="*/ 622 h 1265"/>
                <a:gd name="T42" fmla="*/ 2424 w 2901"/>
                <a:gd name="T43" fmla="*/ 693 h 1265"/>
                <a:gd name="T44" fmla="*/ 2357 w 2901"/>
                <a:gd name="T45" fmla="*/ 776 h 1265"/>
                <a:gd name="T46" fmla="*/ 2310 w 2901"/>
                <a:gd name="T47" fmla="*/ 871 h 1265"/>
                <a:gd name="T48" fmla="*/ 2283 w 2901"/>
                <a:gd name="T49" fmla="*/ 983 h 1265"/>
                <a:gd name="T50" fmla="*/ 2279 w 2901"/>
                <a:gd name="T51" fmla="*/ 1046 h 1265"/>
                <a:gd name="T52" fmla="*/ 159 w 2901"/>
                <a:gd name="T53" fmla="*/ 1265 h 1265"/>
                <a:gd name="T54" fmla="*/ 89 w 2901"/>
                <a:gd name="T55" fmla="*/ 1250 h 1265"/>
                <a:gd name="T56" fmla="*/ 35 w 2901"/>
                <a:gd name="T57" fmla="*/ 1206 h 1265"/>
                <a:gd name="T58" fmla="*/ 5 w 2901"/>
                <a:gd name="T59" fmla="*/ 1144 h 1265"/>
                <a:gd name="T60" fmla="*/ 0 w 2901"/>
                <a:gd name="T61" fmla="*/ 977 h 1265"/>
                <a:gd name="T62" fmla="*/ 17 w 2901"/>
                <a:gd name="T63" fmla="*/ 907 h 1265"/>
                <a:gd name="T64" fmla="*/ 59 w 2901"/>
                <a:gd name="T65" fmla="*/ 853 h 1265"/>
                <a:gd name="T66" fmla="*/ 122 w 2901"/>
                <a:gd name="T67" fmla="*/ 823 h 1265"/>
                <a:gd name="T68" fmla="*/ 583 w 2901"/>
                <a:gd name="T69" fmla="*/ 818 h 1265"/>
                <a:gd name="T70" fmla="*/ 587 w 2901"/>
                <a:gd name="T71" fmla="*/ 264 h 1265"/>
                <a:gd name="T72" fmla="*/ 618 w 2901"/>
                <a:gd name="T73" fmla="*/ 171 h 1265"/>
                <a:gd name="T74" fmla="*/ 675 w 2901"/>
                <a:gd name="T75" fmla="*/ 92 h 1265"/>
                <a:gd name="T76" fmla="*/ 753 w 2901"/>
                <a:gd name="T77" fmla="*/ 36 h 1265"/>
                <a:gd name="T78" fmla="*/ 846 w 2901"/>
                <a:gd name="T79" fmla="*/ 5 h 1265"/>
                <a:gd name="T80" fmla="*/ 1181 w 2901"/>
                <a:gd name="T81" fmla="*/ 0 h 1265"/>
                <a:gd name="T82" fmla="*/ 1234 w 2901"/>
                <a:gd name="T83" fmla="*/ 12 h 1265"/>
                <a:gd name="T84" fmla="*/ 1274 w 2901"/>
                <a:gd name="T85" fmla="*/ 45 h 1265"/>
                <a:gd name="T86" fmla="*/ 1297 w 2901"/>
                <a:gd name="T87" fmla="*/ 92 h 1265"/>
                <a:gd name="T88" fmla="*/ 1448 w 2901"/>
                <a:gd name="T89" fmla="*/ 737 h 1265"/>
                <a:gd name="T90" fmla="*/ 1469 w 2901"/>
                <a:gd name="T91" fmla="*/ 818 h 1265"/>
                <a:gd name="T92" fmla="*/ 1555 w 2901"/>
                <a:gd name="T93" fmla="*/ 777 h 1265"/>
                <a:gd name="T94" fmla="*/ 1564 w 2901"/>
                <a:gd name="T95" fmla="*/ 716 h 1265"/>
                <a:gd name="T96" fmla="*/ 1688 w 2901"/>
                <a:gd name="T97" fmla="*/ 257 h 1265"/>
                <a:gd name="T98" fmla="*/ 1602 w 2901"/>
                <a:gd name="T99" fmla="*/ 57 h 1265"/>
                <a:gd name="T100" fmla="*/ 1610 w 2901"/>
                <a:gd name="T101" fmla="*/ 24 h 1265"/>
                <a:gd name="T102" fmla="*/ 1635 w 2901"/>
                <a:gd name="T103" fmla="*/ 3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01" h="1265">
                  <a:moveTo>
                    <a:pt x="1653" y="0"/>
                  </a:moveTo>
                  <a:lnTo>
                    <a:pt x="1830" y="0"/>
                  </a:lnTo>
                  <a:lnTo>
                    <a:pt x="1848" y="3"/>
                  </a:lnTo>
                  <a:lnTo>
                    <a:pt x="1863" y="12"/>
                  </a:lnTo>
                  <a:lnTo>
                    <a:pt x="1874" y="24"/>
                  </a:lnTo>
                  <a:lnTo>
                    <a:pt x="1881" y="39"/>
                  </a:lnTo>
                  <a:lnTo>
                    <a:pt x="1883" y="57"/>
                  </a:lnTo>
                  <a:lnTo>
                    <a:pt x="1878" y="74"/>
                  </a:lnTo>
                  <a:lnTo>
                    <a:pt x="1795" y="257"/>
                  </a:lnTo>
                  <a:lnTo>
                    <a:pt x="1900" y="655"/>
                  </a:lnTo>
                  <a:lnTo>
                    <a:pt x="1916" y="723"/>
                  </a:lnTo>
                  <a:lnTo>
                    <a:pt x="1919" y="737"/>
                  </a:lnTo>
                  <a:lnTo>
                    <a:pt x="1927" y="818"/>
                  </a:lnTo>
                  <a:lnTo>
                    <a:pt x="2014" y="818"/>
                  </a:lnTo>
                  <a:lnTo>
                    <a:pt x="2022" y="794"/>
                  </a:lnTo>
                  <a:lnTo>
                    <a:pt x="2035" y="737"/>
                  </a:lnTo>
                  <a:lnTo>
                    <a:pt x="2055" y="655"/>
                  </a:lnTo>
                  <a:lnTo>
                    <a:pt x="2186" y="92"/>
                  </a:lnTo>
                  <a:lnTo>
                    <a:pt x="2196" y="67"/>
                  </a:lnTo>
                  <a:lnTo>
                    <a:pt x="2211" y="45"/>
                  </a:lnTo>
                  <a:lnTo>
                    <a:pt x="2229" y="26"/>
                  </a:lnTo>
                  <a:lnTo>
                    <a:pt x="2251" y="12"/>
                  </a:lnTo>
                  <a:lnTo>
                    <a:pt x="2276" y="3"/>
                  </a:lnTo>
                  <a:lnTo>
                    <a:pt x="2303" y="0"/>
                  </a:lnTo>
                  <a:lnTo>
                    <a:pt x="2587" y="0"/>
                  </a:lnTo>
                  <a:lnTo>
                    <a:pt x="2638" y="5"/>
                  </a:lnTo>
                  <a:lnTo>
                    <a:pt x="2686" y="17"/>
                  </a:lnTo>
                  <a:lnTo>
                    <a:pt x="2732" y="36"/>
                  </a:lnTo>
                  <a:lnTo>
                    <a:pt x="2772" y="61"/>
                  </a:lnTo>
                  <a:lnTo>
                    <a:pt x="2809" y="92"/>
                  </a:lnTo>
                  <a:lnTo>
                    <a:pt x="2840" y="128"/>
                  </a:lnTo>
                  <a:lnTo>
                    <a:pt x="2866" y="171"/>
                  </a:lnTo>
                  <a:lnTo>
                    <a:pt x="2886" y="216"/>
                  </a:lnTo>
                  <a:lnTo>
                    <a:pt x="2896" y="264"/>
                  </a:lnTo>
                  <a:lnTo>
                    <a:pt x="2901" y="314"/>
                  </a:lnTo>
                  <a:lnTo>
                    <a:pt x="2901" y="544"/>
                  </a:lnTo>
                  <a:lnTo>
                    <a:pt x="2781" y="544"/>
                  </a:lnTo>
                  <a:lnTo>
                    <a:pt x="2723" y="547"/>
                  </a:lnTo>
                  <a:lnTo>
                    <a:pt x="2667" y="557"/>
                  </a:lnTo>
                  <a:lnTo>
                    <a:pt x="2611" y="572"/>
                  </a:lnTo>
                  <a:lnTo>
                    <a:pt x="2559" y="595"/>
                  </a:lnTo>
                  <a:lnTo>
                    <a:pt x="2511" y="622"/>
                  </a:lnTo>
                  <a:lnTo>
                    <a:pt x="2466" y="655"/>
                  </a:lnTo>
                  <a:lnTo>
                    <a:pt x="2424" y="693"/>
                  </a:lnTo>
                  <a:lnTo>
                    <a:pt x="2386" y="737"/>
                  </a:lnTo>
                  <a:lnTo>
                    <a:pt x="2357" y="776"/>
                  </a:lnTo>
                  <a:lnTo>
                    <a:pt x="2333" y="818"/>
                  </a:lnTo>
                  <a:lnTo>
                    <a:pt x="2310" y="871"/>
                  </a:lnTo>
                  <a:lnTo>
                    <a:pt x="2294" y="925"/>
                  </a:lnTo>
                  <a:lnTo>
                    <a:pt x="2283" y="983"/>
                  </a:lnTo>
                  <a:lnTo>
                    <a:pt x="2279" y="1042"/>
                  </a:lnTo>
                  <a:lnTo>
                    <a:pt x="2279" y="1046"/>
                  </a:lnTo>
                  <a:lnTo>
                    <a:pt x="2279" y="1265"/>
                  </a:lnTo>
                  <a:lnTo>
                    <a:pt x="159" y="1265"/>
                  </a:lnTo>
                  <a:lnTo>
                    <a:pt x="122" y="1262"/>
                  </a:lnTo>
                  <a:lnTo>
                    <a:pt x="89" y="1250"/>
                  </a:lnTo>
                  <a:lnTo>
                    <a:pt x="59" y="1230"/>
                  </a:lnTo>
                  <a:lnTo>
                    <a:pt x="35" y="1206"/>
                  </a:lnTo>
                  <a:lnTo>
                    <a:pt x="17" y="1177"/>
                  </a:lnTo>
                  <a:lnTo>
                    <a:pt x="5" y="1144"/>
                  </a:lnTo>
                  <a:lnTo>
                    <a:pt x="0" y="1107"/>
                  </a:lnTo>
                  <a:lnTo>
                    <a:pt x="0" y="977"/>
                  </a:lnTo>
                  <a:lnTo>
                    <a:pt x="5" y="941"/>
                  </a:lnTo>
                  <a:lnTo>
                    <a:pt x="17" y="907"/>
                  </a:lnTo>
                  <a:lnTo>
                    <a:pt x="35" y="879"/>
                  </a:lnTo>
                  <a:lnTo>
                    <a:pt x="59" y="853"/>
                  </a:lnTo>
                  <a:lnTo>
                    <a:pt x="89" y="835"/>
                  </a:lnTo>
                  <a:lnTo>
                    <a:pt x="122" y="823"/>
                  </a:lnTo>
                  <a:lnTo>
                    <a:pt x="159" y="818"/>
                  </a:lnTo>
                  <a:lnTo>
                    <a:pt x="583" y="818"/>
                  </a:lnTo>
                  <a:lnTo>
                    <a:pt x="583" y="314"/>
                  </a:lnTo>
                  <a:lnTo>
                    <a:pt x="587" y="264"/>
                  </a:lnTo>
                  <a:lnTo>
                    <a:pt x="599" y="216"/>
                  </a:lnTo>
                  <a:lnTo>
                    <a:pt x="618" y="171"/>
                  </a:lnTo>
                  <a:lnTo>
                    <a:pt x="643" y="128"/>
                  </a:lnTo>
                  <a:lnTo>
                    <a:pt x="675" y="92"/>
                  </a:lnTo>
                  <a:lnTo>
                    <a:pt x="711" y="61"/>
                  </a:lnTo>
                  <a:lnTo>
                    <a:pt x="753" y="36"/>
                  </a:lnTo>
                  <a:lnTo>
                    <a:pt x="797" y="17"/>
                  </a:lnTo>
                  <a:lnTo>
                    <a:pt x="846" y="5"/>
                  </a:lnTo>
                  <a:lnTo>
                    <a:pt x="897" y="0"/>
                  </a:lnTo>
                  <a:lnTo>
                    <a:pt x="1181" y="0"/>
                  </a:lnTo>
                  <a:lnTo>
                    <a:pt x="1208" y="3"/>
                  </a:lnTo>
                  <a:lnTo>
                    <a:pt x="1234" y="12"/>
                  </a:lnTo>
                  <a:lnTo>
                    <a:pt x="1255" y="26"/>
                  </a:lnTo>
                  <a:lnTo>
                    <a:pt x="1274" y="45"/>
                  </a:lnTo>
                  <a:lnTo>
                    <a:pt x="1288" y="67"/>
                  </a:lnTo>
                  <a:lnTo>
                    <a:pt x="1297" y="92"/>
                  </a:lnTo>
                  <a:lnTo>
                    <a:pt x="1430" y="655"/>
                  </a:lnTo>
                  <a:lnTo>
                    <a:pt x="1448" y="737"/>
                  </a:lnTo>
                  <a:lnTo>
                    <a:pt x="1462" y="794"/>
                  </a:lnTo>
                  <a:lnTo>
                    <a:pt x="1469" y="818"/>
                  </a:lnTo>
                  <a:lnTo>
                    <a:pt x="1552" y="818"/>
                  </a:lnTo>
                  <a:lnTo>
                    <a:pt x="1555" y="777"/>
                  </a:lnTo>
                  <a:lnTo>
                    <a:pt x="1561" y="737"/>
                  </a:lnTo>
                  <a:lnTo>
                    <a:pt x="1564" y="716"/>
                  </a:lnTo>
                  <a:lnTo>
                    <a:pt x="1581" y="655"/>
                  </a:lnTo>
                  <a:lnTo>
                    <a:pt x="1688" y="257"/>
                  </a:lnTo>
                  <a:lnTo>
                    <a:pt x="1607" y="74"/>
                  </a:lnTo>
                  <a:lnTo>
                    <a:pt x="1602" y="57"/>
                  </a:lnTo>
                  <a:lnTo>
                    <a:pt x="1602" y="39"/>
                  </a:lnTo>
                  <a:lnTo>
                    <a:pt x="1610" y="24"/>
                  </a:lnTo>
                  <a:lnTo>
                    <a:pt x="1620" y="12"/>
                  </a:lnTo>
                  <a:lnTo>
                    <a:pt x="1635" y="3"/>
                  </a:lnTo>
                  <a:lnTo>
                    <a:pt x="16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66" name="Freeform 8"/>
            <p:cNvSpPr>
              <a:spLocks/>
            </p:cNvSpPr>
            <p:nvPr/>
          </p:nvSpPr>
          <p:spPr bwMode="auto">
            <a:xfrm>
              <a:off x="-4776787" y="104776"/>
              <a:ext cx="2236788" cy="2554288"/>
            </a:xfrm>
            <a:custGeom>
              <a:avLst/>
              <a:gdLst>
                <a:gd name="T0" fmla="*/ 1261 w 1409"/>
                <a:gd name="T1" fmla="*/ 0 h 1609"/>
                <a:gd name="T2" fmla="*/ 1296 w 1409"/>
                <a:gd name="T3" fmla="*/ 5 h 1609"/>
                <a:gd name="T4" fmla="*/ 1326 w 1409"/>
                <a:gd name="T5" fmla="*/ 18 h 1609"/>
                <a:gd name="T6" fmla="*/ 1353 w 1409"/>
                <a:gd name="T7" fmla="*/ 36 h 1609"/>
                <a:gd name="T8" fmla="*/ 1377 w 1409"/>
                <a:gd name="T9" fmla="*/ 60 h 1609"/>
                <a:gd name="T10" fmla="*/ 1394 w 1409"/>
                <a:gd name="T11" fmla="*/ 89 h 1609"/>
                <a:gd name="T12" fmla="*/ 1406 w 1409"/>
                <a:gd name="T13" fmla="*/ 121 h 1609"/>
                <a:gd name="T14" fmla="*/ 1409 w 1409"/>
                <a:gd name="T15" fmla="*/ 155 h 1609"/>
                <a:gd name="T16" fmla="*/ 1409 w 1409"/>
                <a:gd name="T17" fmla="*/ 904 h 1609"/>
                <a:gd name="T18" fmla="*/ 1405 w 1409"/>
                <a:gd name="T19" fmla="*/ 987 h 1609"/>
                <a:gd name="T20" fmla="*/ 1391 w 1409"/>
                <a:gd name="T21" fmla="*/ 1066 h 1609"/>
                <a:gd name="T22" fmla="*/ 1368 w 1409"/>
                <a:gd name="T23" fmla="*/ 1143 h 1609"/>
                <a:gd name="T24" fmla="*/ 1338 w 1409"/>
                <a:gd name="T25" fmla="*/ 1214 h 1609"/>
                <a:gd name="T26" fmla="*/ 1300 w 1409"/>
                <a:gd name="T27" fmla="*/ 1282 h 1609"/>
                <a:gd name="T28" fmla="*/ 1255 w 1409"/>
                <a:gd name="T29" fmla="*/ 1345 h 1609"/>
                <a:gd name="T30" fmla="*/ 1204 w 1409"/>
                <a:gd name="T31" fmla="*/ 1402 h 1609"/>
                <a:gd name="T32" fmla="*/ 1146 w 1409"/>
                <a:gd name="T33" fmla="*/ 1454 h 1609"/>
                <a:gd name="T34" fmla="*/ 1083 w 1409"/>
                <a:gd name="T35" fmla="*/ 1499 h 1609"/>
                <a:gd name="T36" fmla="*/ 1015 w 1409"/>
                <a:gd name="T37" fmla="*/ 1538 h 1609"/>
                <a:gd name="T38" fmla="*/ 943 w 1409"/>
                <a:gd name="T39" fmla="*/ 1568 h 1609"/>
                <a:gd name="T40" fmla="*/ 867 w 1409"/>
                <a:gd name="T41" fmla="*/ 1591 h 1609"/>
                <a:gd name="T42" fmla="*/ 787 w 1409"/>
                <a:gd name="T43" fmla="*/ 1605 h 1609"/>
                <a:gd name="T44" fmla="*/ 706 w 1409"/>
                <a:gd name="T45" fmla="*/ 1609 h 1609"/>
                <a:gd name="T46" fmla="*/ 622 w 1409"/>
                <a:gd name="T47" fmla="*/ 1605 h 1609"/>
                <a:gd name="T48" fmla="*/ 544 w 1409"/>
                <a:gd name="T49" fmla="*/ 1591 h 1609"/>
                <a:gd name="T50" fmla="*/ 467 w 1409"/>
                <a:gd name="T51" fmla="*/ 1568 h 1609"/>
                <a:gd name="T52" fmla="*/ 394 w 1409"/>
                <a:gd name="T53" fmla="*/ 1538 h 1609"/>
                <a:gd name="T54" fmla="*/ 327 w 1409"/>
                <a:gd name="T55" fmla="*/ 1499 h 1609"/>
                <a:gd name="T56" fmla="*/ 265 w 1409"/>
                <a:gd name="T57" fmla="*/ 1454 h 1609"/>
                <a:gd name="T58" fmla="*/ 207 w 1409"/>
                <a:gd name="T59" fmla="*/ 1402 h 1609"/>
                <a:gd name="T60" fmla="*/ 154 w 1409"/>
                <a:gd name="T61" fmla="*/ 1345 h 1609"/>
                <a:gd name="T62" fmla="*/ 111 w 1409"/>
                <a:gd name="T63" fmla="*/ 1282 h 1609"/>
                <a:gd name="T64" fmla="*/ 71 w 1409"/>
                <a:gd name="T65" fmla="*/ 1214 h 1609"/>
                <a:gd name="T66" fmla="*/ 41 w 1409"/>
                <a:gd name="T67" fmla="*/ 1143 h 1609"/>
                <a:gd name="T68" fmla="*/ 18 w 1409"/>
                <a:gd name="T69" fmla="*/ 1066 h 1609"/>
                <a:gd name="T70" fmla="*/ 5 w 1409"/>
                <a:gd name="T71" fmla="*/ 987 h 1609"/>
                <a:gd name="T72" fmla="*/ 0 w 1409"/>
                <a:gd name="T73" fmla="*/ 904 h 1609"/>
                <a:gd name="T74" fmla="*/ 0 w 1409"/>
                <a:gd name="T75" fmla="*/ 498 h 1609"/>
                <a:gd name="T76" fmla="*/ 3 w 1409"/>
                <a:gd name="T77" fmla="*/ 450 h 1609"/>
                <a:gd name="T78" fmla="*/ 15 w 1409"/>
                <a:gd name="T79" fmla="*/ 403 h 1609"/>
                <a:gd name="T80" fmla="*/ 34 w 1409"/>
                <a:gd name="T81" fmla="*/ 359 h 1609"/>
                <a:gd name="T82" fmla="*/ 58 w 1409"/>
                <a:gd name="T83" fmla="*/ 319 h 1609"/>
                <a:gd name="T84" fmla="*/ 86 w 1409"/>
                <a:gd name="T85" fmla="*/ 282 h 1609"/>
                <a:gd name="T86" fmla="*/ 121 w 1409"/>
                <a:gd name="T87" fmla="*/ 251 h 1609"/>
                <a:gd name="T88" fmla="*/ 162 w 1409"/>
                <a:gd name="T89" fmla="*/ 225 h 1609"/>
                <a:gd name="T90" fmla="*/ 204 w 1409"/>
                <a:gd name="T91" fmla="*/ 204 h 1609"/>
                <a:gd name="T92" fmla="*/ 253 w 1409"/>
                <a:gd name="T93" fmla="*/ 190 h 1609"/>
                <a:gd name="T94" fmla="*/ 324 w 1409"/>
                <a:gd name="T95" fmla="*/ 177 h 1609"/>
                <a:gd name="T96" fmla="*/ 399 w 1409"/>
                <a:gd name="T97" fmla="*/ 162 h 1609"/>
                <a:gd name="T98" fmla="*/ 479 w 1409"/>
                <a:gd name="T99" fmla="*/ 145 h 1609"/>
                <a:gd name="T100" fmla="*/ 562 w 1409"/>
                <a:gd name="T101" fmla="*/ 128 h 1609"/>
                <a:gd name="T102" fmla="*/ 645 w 1409"/>
                <a:gd name="T103" fmla="*/ 112 h 1609"/>
                <a:gd name="T104" fmla="*/ 730 w 1409"/>
                <a:gd name="T105" fmla="*/ 95 h 1609"/>
                <a:gd name="T106" fmla="*/ 813 w 1409"/>
                <a:gd name="T107" fmla="*/ 79 h 1609"/>
                <a:gd name="T108" fmla="*/ 894 w 1409"/>
                <a:gd name="T109" fmla="*/ 63 h 1609"/>
                <a:gd name="T110" fmla="*/ 973 w 1409"/>
                <a:gd name="T111" fmla="*/ 48 h 1609"/>
                <a:gd name="T112" fmla="*/ 1047 w 1409"/>
                <a:gd name="T113" fmla="*/ 35 h 1609"/>
                <a:gd name="T114" fmla="*/ 1113 w 1409"/>
                <a:gd name="T115" fmla="*/ 21 h 1609"/>
                <a:gd name="T116" fmla="*/ 1174 w 1409"/>
                <a:gd name="T117" fmla="*/ 11 h 1609"/>
                <a:gd name="T118" fmla="*/ 1226 w 1409"/>
                <a:gd name="T119" fmla="*/ 2 h 1609"/>
                <a:gd name="T120" fmla="*/ 1261 w 1409"/>
                <a:gd name="T121" fmla="*/ 0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09" h="1609">
                  <a:moveTo>
                    <a:pt x="1261" y="0"/>
                  </a:moveTo>
                  <a:lnTo>
                    <a:pt x="1296" y="5"/>
                  </a:lnTo>
                  <a:lnTo>
                    <a:pt x="1326" y="18"/>
                  </a:lnTo>
                  <a:lnTo>
                    <a:pt x="1353" y="36"/>
                  </a:lnTo>
                  <a:lnTo>
                    <a:pt x="1377" y="60"/>
                  </a:lnTo>
                  <a:lnTo>
                    <a:pt x="1394" y="89"/>
                  </a:lnTo>
                  <a:lnTo>
                    <a:pt x="1406" y="121"/>
                  </a:lnTo>
                  <a:lnTo>
                    <a:pt x="1409" y="155"/>
                  </a:lnTo>
                  <a:lnTo>
                    <a:pt x="1409" y="904"/>
                  </a:lnTo>
                  <a:lnTo>
                    <a:pt x="1405" y="987"/>
                  </a:lnTo>
                  <a:lnTo>
                    <a:pt x="1391" y="1066"/>
                  </a:lnTo>
                  <a:lnTo>
                    <a:pt x="1368" y="1143"/>
                  </a:lnTo>
                  <a:lnTo>
                    <a:pt x="1338" y="1214"/>
                  </a:lnTo>
                  <a:lnTo>
                    <a:pt x="1300" y="1282"/>
                  </a:lnTo>
                  <a:lnTo>
                    <a:pt x="1255" y="1345"/>
                  </a:lnTo>
                  <a:lnTo>
                    <a:pt x="1204" y="1402"/>
                  </a:lnTo>
                  <a:lnTo>
                    <a:pt x="1146" y="1454"/>
                  </a:lnTo>
                  <a:lnTo>
                    <a:pt x="1083" y="1499"/>
                  </a:lnTo>
                  <a:lnTo>
                    <a:pt x="1015" y="1538"/>
                  </a:lnTo>
                  <a:lnTo>
                    <a:pt x="943" y="1568"/>
                  </a:lnTo>
                  <a:lnTo>
                    <a:pt x="867" y="1591"/>
                  </a:lnTo>
                  <a:lnTo>
                    <a:pt x="787" y="1605"/>
                  </a:lnTo>
                  <a:lnTo>
                    <a:pt x="706" y="1609"/>
                  </a:lnTo>
                  <a:lnTo>
                    <a:pt x="622" y="1605"/>
                  </a:lnTo>
                  <a:lnTo>
                    <a:pt x="544" y="1591"/>
                  </a:lnTo>
                  <a:lnTo>
                    <a:pt x="467" y="1568"/>
                  </a:lnTo>
                  <a:lnTo>
                    <a:pt x="394" y="1538"/>
                  </a:lnTo>
                  <a:lnTo>
                    <a:pt x="327" y="1499"/>
                  </a:lnTo>
                  <a:lnTo>
                    <a:pt x="265" y="1454"/>
                  </a:lnTo>
                  <a:lnTo>
                    <a:pt x="207" y="1402"/>
                  </a:lnTo>
                  <a:lnTo>
                    <a:pt x="154" y="1345"/>
                  </a:lnTo>
                  <a:lnTo>
                    <a:pt x="111" y="1282"/>
                  </a:lnTo>
                  <a:lnTo>
                    <a:pt x="71" y="1214"/>
                  </a:lnTo>
                  <a:lnTo>
                    <a:pt x="41" y="1143"/>
                  </a:lnTo>
                  <a:lnTo>
                    <a:pt x="18" y="1066"/>
                  </a:lnTo>
                  <a:lnTo>
                    <a:pt x="5" y="987"/>
                  </a:lnTo>
                  <a:lnTo>
                    <a:pt x="0" y="904"/>
                  </a:lnTo>
                  <a:lnTo>
                    <a:pt x="0" y="498"/>
                  </a:lnTo>
                  <a:lnTo>
                    <a:pt x="3" y="450"/>
                  </a:lnTo>
                  <a:lnTo>
                    <a:pt x="15" y="403"/>
                  </a:lnTo>
                  <a:lnTo>
                    <a:pt x="34" y="359"/>
                  </a:lnTo>
                  <a:lnTo>
                    <a:pt x="58" y="319"/>
                  </a:lnTo>
                  <a:lnTo>
                    <a:pt x="86" y="282"/>
                  </a:lnTo>
                  <a:lnTo>
                    <a:pt x="121" y="251"/>
                  </a:lnTo>
                  <a:lnTo>
                    <a:pt x="162" y="225"/>
                  </a:lnTo>
                  <a:lnTo>
                    <a:pt x="204" y="204"/>
                  </a:lnTo>
                  <a:lnTo>
                    <a:pt x="253" y="190"/>
                  </a:lnTo>
                  <a:lnTo>
                    <a:pt x="324" y="177"/>
                  </a:lnTo>
                  <a:lnTo>
                    <a:pt x="399" y="162"/>
                  </a:lnTo>
                  <a:lnTo>
                    <a:pt x="479" y="145"/>
                  </a:lnTo>
                  <a:lnTo>
                    <a:pt x="562" y="128"/>
                  </a:lnTo>
                  <a:lnTo>
                    <a:pt x="645" y="112"/>
                  </a:lnTo>
                  <a:lnTo>
                    <a:pt x="730" y="95"/>
                  </a:lnTo>
                  <a:lnTo>
                    <a:pt x="813" y="79"/>
                  </a:lnTo>
                  <a:lnTo>
                    <a:pt x="894" y="63"/>
                  </a:lnTo>
                  <a:lnTo>
                    <a:pt x="973" y="48"/>
                  </a:lnTo>
                  <a:lnTo>
                    <a:pt x="1047" y="35"/>
                  </a:lnTo>
                  <a:lnTo>
                    <a:pt x="1113" y="21"/>
                  </a:lnTo>
                  <a:lnTo>
                    <a:pt x="1174" y="11"/>
                  </a:lnTo>
                  <a:lnTo>
                    <a:pt x="1226" y="2"/>
                  </a:lnTo>
                  <a:lnTo>
                    <a:pt x="12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67" name="Freeform 9"/>
            <p:cNvSpPr>
              <a:spLocks/>
            </p:cNvSpPr>
            <p:nvPr/>
          </p:nvSpPr>
          <p:spPr bwMode="auto">
            <a:xfrm>
              <a:off x="-2554287" y="4041776"/>
              <a:ext cx="4037013" cy="2906713"/>
            </a:xfrm>
            <a:custGeom>
              <a:avLst/>
              <a:gdLst>
                <a:gd name="T0" fmla="*/ 344 w 2543"/>
                <a:gd name="T1" fmla="*/ 0 h 1831"/>
                <a:gd name="T2" fmla="*/ 2199 w 2543"/>
                <a:gd name="T3" fmla="*/ 0 h 1831"/>
                <a:gd name="T4" fmla="*/ 2233 w 2543"/>
                <a:gd name="T5" fmla="*/ 2 h 1831"/>
                <a:gd name="T6" fmla="*/ 2267 w 2543"/>
                <a:gd name="T7" fmla="*/ 6 h 1831"/>
                <a:gd name="T8" fmla="*/ 2318 w 2543"/>
                <a:gd name="T9" fmla="*/ 21 h 1831"/>
                <a:gd name="T10" fmla="*/ 2365 w 2543"/>
                <a:gd name="T11" fmla="*/ 42 h 1831"/>
                <a:gd name="T12" fmla="*/ 2409 w 2543"/>
                <a:gd name="T13" fmla="*/ 71 h 1831"/>
                <a:gd name="T14" fmla="*/ 2446 w 2543"/>
                <a:gd name="T15" fmla="*/ 106 h 1831"/>
                <a:gd name="T16" fmla="*/ 2480 w 2543"/>
                <a:gd name="T17" fmla="*/ 145 h 1831"/>
                <a:gd name="T18" fmla="*/ 2507 w 2543"/>
                <a:gd name="T19" fmla="*/ 189 h 1831"/>
                <a:gd name="T20" fmla="*/ 2526 w 2543"/>
                <a:gd name="T21" fmla="*/ 237 h 1831"/>
                <a:gd name="T22" fmla="*/ 2538 w 2543"/>
                <a:gd name="T23" fmla="*/ 290 h 1831"/>
                <a:gd name="T24" fmla="*/ 2543 w 2543"/>
                <a:gd name="T25" fmla="*/ 344 h 1831"/>
                <a:gd name="T26" fmla="*/ 2543 w 2543"/>
                <a:gd name="T27" fmla="*/ 1715 h 1831"/>
                <a:gd name="T28" fmla="*/ 2538 w 2543"/>
                <a:gd name="T29" fmla="*/ 1746 h 1831"/>
                <a:gd name="T30" fmla="*/ 2526 w 2543"/>
                <a:gd name="T31" fmla="*/ 1774 h 1831"/>
                <a:gd name="T32" fmla="*/ 2508 w 2543"/>
                <a:gd name="T33" fmla="*/ 1798 h 1831"/>
                <a:gd name="T34" fmla="*/ 2486 w 2543"/>
                <a:gd name="T35" fmla="*/ 1816 h 1831"/>
                <a:gd name="T36" fmla="*/ 2457 w 2543"/>
                <a:gd name="T37" fmla="*/ 1826 h 1831"/>
                <a:gd name="T38" fmla="*/ 2427 w 2543"/>
                <a:gd name="T39" fmla="*/ 1831 h 1831"/>
                <a:gd name="T40" fmla="*/ 116 w 2543"/>
                <a:gd name="T41" fmla="*/ 1831 h 1831"/>
                <a:gd name="T42" fmla="*/ 86 w 2543"/>
                <a:gd name="T43" fmla="*/ 1826 h 1831"/>
                <a:gd name="T44" fmla="*/ 58 w 2543"/>
                <a:gd name="T45" fmla="*/ 1816 h 1831"/>
                <a:gd name="T46" fmla="*/ 35 w 2543"/>
                <a:gd name="T47" fmla="*/ 1798 h 1831"/>
                <a:gd name="T48" fmla="*/ 17 w 2543"/>
                <a:gd name="T49" fmla="*/ 1774 h 1831"/>
                <a:gd name="T50" fmla="*/ 5 w 2543"/>
                <a:gd name="T51" fmla="*/ 1746 h 1831"/>
                <a:gd name="T52" fmla="*/ 0 w 2543"/>
                <a:gd name="T53" fmla="*/ 1715 h 1831"/>
                <a:gd name="T54" fmla="*/ 0 w 2543"/>
                <a:gd name="T55" fmla="*/ 344 h 1831"/>
                <a:gd name="T56" fmla="*/ 0 w 2543"/>
                <a:gd name="T57" fmla="*/ 340 h 1831"/>
                <a:gd name="T58" fmla="*/ 5 w 2543"/>
                <a:gd name="T59" fmla="*/ 290 h 1831"/>
                <a:gd name="T60" fmla="*/ 15 w 2543"/>
                <a:gd name="T61" fmla="*/ 242 h 1831"/>
                <a:gd name="T62" fmla="*/ 33 w 2543"/>
                <a:gd name="T63" fmla="*/ 196 h 1831"/>
                <a:gd name="T64" fmla="*/ 58 w 2543"/>
                <a:gd name="T65" fmla="*/ 154 h 1831"/>
                <a:gd name="T66" fmla="*/ 86 w 2543"/>
                <a:gd name="T67" fmla="*/ 116 h 1831"/>
                <a:gd name="T68" fmla="*/ 118 w 2543"/>
                <a:gd name="T69" fmla="*/ 85 h 1831"/>
                <a:gd name="T70" fmla="*/ 154 w 2543"/>
                <a:gd name="T71" fmla="*/ 57 h 1831"/>
                <a:gd name="T72" fmla="*/ 193 w 2543"/>
                <a:gd name="T73" fmla="*/ 35 h 1831"/>
                <a:gd name="T74" fmla="*/ 240 w 2543"/>
                <a:gd name="T75" fmla="*/ 15 h 1831"/>
                <a:gd name="T76" fmla="*/ 292 w 2543"/>
                <a:gd name="T77" fmla="*/ 3 h 1831"/>
                <a:gd name="T78" fmla="*/ 344 w 2543"/>
                <a:gd name="T79" fmla="*/ 0 h 1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3" h="1831">
                  <a:moveTo>
                    <a:pt x="344" y="0"/>
                  </a:moveTo>
                  <a:lnTo>
                    <a:pt x="2199" y="0"/>
                  </a:lnTo>
                  <a:lnTo>
                    <a:pt x="2233" y="2"/>
                  </a:lnTo>
                  <a:lnTo>
                    <a:pt x="2267" y="6"/>
                  </a:lnTo>
                  <a:lnTo>
                    <a:pt x="2318" y="21"/>
                  </a:lnTo>
                  <a:lnTo>
                    <a:pt x="2365" y="42"/>
                  </a:lnTo>
                  <a:lnTo>
                    <a:pt x="2409" y="71"/>
                  </a:lnTo>
                  <a:lnTo>
                    <a:pt x="2446" y="106"/>
                  </a:lnTo>
                  <a:lnTo>
                    <a:pt x="2480" y="145"/>
                  </a:lnTo>
                  <a:lnTo>
                    <a:pt x="2507" y="189"/>
                  </a:lnTo>
                  <a:lnTo>
                    <a:pt x="2526" y="237"/>
                  </a:lnTo>
                  <a:lnTo>
                    <a:pt x="2538" y="290"/>
                  </a:lnTo>
                  <a:lnTo>
                    <a:pt x="2543" y="344"/>
                  </a:lnTo>
                  <a:lnTo>
                    <a:pt x="2543" y="1715"/>
                  </a:lnTo>
                  <a:lnTo>
                    <a:pt x="2538" y="1746"/>
                  </a:lnTo>
                  <a:lnTo>
                    <a:pt x="2526" y="1774"/>
                  </a:lnTo>
                  <a:lnTo>
                    <a:pt x="2508" y="1798"/>
                  </a:lnTo>
                  <a:lnTo>
                    <a:pt x="2486" y="1816"/>
                  </a:lnTo>
                  <a:lnTo>
                    <a:pt x="2457" y="1826"/>
                  </a:lnTo>
                  <a:lnTo>
                    <a:pt x="2427" y="1831"/>
                  </a:lnTo>
                  <a:lnTo>
                    <a:pt x="116" y="1831"/>
                  </a:lnTo>
                  <a:lnTo>
                    <a:pt x="86" y="1826"/>
                  </a:lnTo>
                  <a:lnTo>
                    <a:pt x="58" y="1816"/>
                  </a:lnTo>
                  <a:lnTo>
                    <a:pt x="35" y="1798"/>
                  </a:lnTo>
                  <a:lnTo>
                    <a:pt x="17" y="1774"/>
                  </a:lnTo>
                  <a:lnTo>
                    <a:pt x="5" y="1746"/>
                  </a:lnTo>
                  <a:lnTo>
                    <a:pt x="0" y="1715"/>
                  </a:lnTo>
                  <a:lnTo>
                    <a:pt x="0" y="344"/>
                  </a:lnTo>
                  <a:lnTo>
                    <a:pt x="0" y="340"/>
                  </a:lnTo>
                  <a:lnTo>
                    <a:pt x="5" y="290"/>
                  </a:lnTo>
                  <a:lnTo>
                    <a:pt x="15" y="242"/>
                  </a:lnTo>
                  <a:lnTo>
                    <a:pt x="33" y="196"/>
                  </a:lnTo>
                  <a:lnTo>
                    <a:pt x="58" y="154"/>
                  </a:lnTo>
                  <a:lnTo>
                    <a:pt x="86" y="116"/>
                  </a:lnTo>
                  <a:lnTo>
                    <a:pt x="118" y="85"/>
                  </a:lnTo>
                  <a:lnTo>
                    <a:pt x="154" y="57"/>
                  </a:lnTo>
                  <a:lnTo>
                    <a:pt x="193" y="35"/>
                  </a:lnTo>
                  <a:lnTo>
                    <a:pt x="240" y="15"/>
                  </a:lnTo>
                  <a:lnTo>
                    <a:pt x="292" y="3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68" name="Freeform 10"/>
            <p:cNvSpPr>
              <a:spLocks/>
            </p:cNvSpPr>
            <p:nvPr/>
          </p:nvSpPr>
          <p:spPr bwMode="auto">
            <a:xfrm>
              <a:off x="-1763712" y="942976"/>
              <a:ext cx="2455863" cy="2801938"/>
            </a:xfrm>
            <a:custGeom>
              <a:avLst/>
              <a:gdLst>
                <a:gd name="T0" fmla="*/ 201 w 1547"/>
                <a:gd name="T1" fmla="*/ 2 h 1765"/>
                <a:gd name="T2" fmla="*/ 316 w 1547"/>
                <a:gd name="T3" fmla="*/ 23 h 1765"/>
                <a:gd name="T4" fmla="*/ 456 w 1547"/>
                <a:gd name="T5" fmla="*/ 49 h 1765"/>
                <a:gd name="T6" fmla="*/ 617 w 1547"/>
                <a:gd name="T7" fmla="*/ 80 h 1765"/>
                <a:gd name="T8" fmla="*/ 786 w 1547"/>
                <a:gd name="T9" fmla="*/ 114 h 1765"/>
                <a:gd name="T10" fmla="*/ 958 w 1547"/>
                <a:gd name="T11" fmla="*/ 147 h 1765"/>
                <a:gd name="T12" fmla="*/ 1121 w 1547"/>
                <a:gd name="T13" fmla="*/ 180 h 1765"/>
                <a:gd name="T14" fmla="*/ 1270 w 1547"/>
                <a:gd name="T15" fmla="*/ 210 h 1765"/>
                <a:gd name="T16" fmla="*/ 1370 w 1547"/>
                <a:gd name="T17" fmla="*/ 246 h 1765"/>
                <a:gd name="T18" fmla="*/ 1452 w 1547"/>
                <a:gd name="T19" fmla="*/ 310 h 1765"/>
                <a:gd name="T20" fmla="*/ 1510 w 1547"/>
                <a:gd name="T21" fmla="*/ 394 h 1765"/>
                <a:gd name="T22" fmla="*/ 1542 w 1547"/>
                <a:gd name="T23" fmla="*/ 494 h 1765"/>
                <a:gd name="T24" fmla="*/ 1547 w 1547"/>
                <a:gd name="T25" fmla="*/ 992 h 1765"/>
                <a:gd name="T26" fmla="*/ 1529 w 1547"/>
                <a:gd name="T27" fmla="*/ 1158 h 1765"/>
                <a:gd name="T28" fmla="*/ 1477 w 1547"/>
                <a:gd name="T29" fmla="*/ 1312 h 1765"/>
                <a:gd name="T30" fmla="*/ 1397 w 1547"/>
                <a:gd name="T31" fmla="*/ 1449 h 1765"/>
                <a:gd name="T32" fmla="*/ 1291 w 1547"/>
                <a:gd name="T33" fmla="*/ 1566 h 1765"/>
                <a:gd name="T34" fmla="*/ 1163 w 1547"/>
                <a:gd name="T35" fmla="*/ 1659 h 1765"/>
                <a:gd name="T36" fmla="*/ 1018 w 1547"/>
                <a:gd name="T37" fmla="*/ 1726 h 1765"/>
                <a:gd name="T38" fmla="*/ 858 w 1547"/>
                <a:gd name="T39" fmla="*/ 1760 h 1765"/>
                <a:gd name="T40" fmla="*/ 689 w 1547"/>
                <a:gd name="T41" fmla="*/ 1760 h 1765"/>
                <a:gd name="T42" fmla="*/ 529 w 1547"/>
                <a:gd name="T43" fmla="*/ 1726 h 1765"/>
                <a:gd name="T44" fmla="*/ 384 w 1547"/>
                <a:gd name="T45" fmla="*/ 1659 h 1765"/>
                <a:gd name="T46" fmla="*/ 256 w 1547"/>
                <a:gd name="T47" fmla="*/ 1567 h 1765"/>
                <a:gd name="T48" fmla="*/ 150 w 1547"/>
                <a:gd name="T49" fmla="*/ 1449 h 1765"/>
                <a:gd name="T50" fmla="*/ 70 w 1547"/>
                <a:gd name="T51" fmla="*/ 1312 h 1765"/>
                <a:gd name="T52" fmla="*/ 19 w 1547"/>
                <a:gd name="T53" fmla="*/ 1158 h 1765"/>
                <a:gd name="T54" fmla="*/ 0 w 1547"/>
                <a:gd name="T55" fmla="*/ 992 h 1765"/>
                <a:gd name="T56" fmla="*/ 3 w 1547"/>
                <a:gd name="T57" fmla="*/ 136 h 1765"/>
                <a:gd name="T58" fmla="*/ 31 w 1547"/>
                <a:gd name="T59" fmla="*/ 74 h 1765"/>
                <a:gd name="T60" fmla="*/ 77 w 1547"/>
                <a:gd name="T61" fmla="*/ 29 h 1765"/>
                <a:gd name="T62" fmla="*/ 138 w 1547"/>
                <a:gd name="T63" fmla="*/ 3 h 1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47" h="1765">
                  <a:moveTo>
                    <a:pt x="173" y="0"/>
                  </a:moveTo>
                  <a:lnTo>
                    <a:pt x="201" y="2"/>
                  </a:lnTo>
                  <a:lnTo>
                    <a:pt x="254" y="11"/>
                  </a:lnTo>
                  <a:lnTo>
                    <a:pt x="316" y="23"/>
                  </a:lnTo>
                  <a:lnTo>
                    <a:pt x="382" y="35"/>
                  </a:lnTo>
                  <a:lnTo>
                    <a:pt x="456" y="49"/>
                  </a:lnTo>
                  <a:lnTo>
                    <a:pt x="535" y="64"/>
                  </a:lnTo>
                  <a:lnTo>
                    <a:pt x="617" y="80"/>
                  </a:lnTo>
                  <a:lnTo>
                    <a:pt x="700" y="97"/>
                  </a:lnTo>
                  <a:lnTo>
                    <a:pt x="786" y="114"/>
                  </a:lnTo>
                  <a:lnTo>
                    <a:pt x="872" y="130"/>
                  </a:lnTo>
                  <a:lnTo>
                    <a:pt x="958" y="147"/>
                  </a:lnTo>
                  <a:lnTo>
                    <a:pt x="1041" y="163"/>
                  </a:lnTo>
                  <a:lnTo>
                    <a:pt x="1121" y="180"/>
                  </a:lnTo>
                  <a:lnTo>
                    <a:pt x="1198" y="195"/>
                  </a:lnTo>
                  <a:lnTo>
                    <a:pt x="1270" y="210"/>
                  </a:lnTo>
                  <a:lnTo>
                    <a:pt x="1322" y="225"/>
                  </a:lnTo>
                  <a:lnTo>
                    <a:pt x="1370" y="246"/>
                  </a:lnTo>
                  <a:lnTo>
                    <a:pt x="1414" y="275"/>
                  </a:lnTo>
                  <a:lnTo>
                    <a:pt x="1452" y="310"/>
                  </a:lnTo>
                  <a:lnTo>
                    <a:pt x="1485" y="351"/>
                  </a:lnTo>
                  <a:lnTo>
                    <a:pt x="1510" y="394"/>
                  </a:lnTo>
                  <a:lnTo>
                    <a:pt x="1530" y="443"/>
                  </a:lnTo>
                  <a:lnTo>
                    <a:pt x="1542" y="494"/>
                  </a:lnTo>
                  <a:lnTo>
                    <a:pt x="1547" y="547"/>
                  </a:lnTo>
                  <a:lnTo>
                    <a:pt x="1547" y="992"/>
                  </a:lnTo>
                  <a:lnTo>
                    <a:pt x="1542" y="1077"/>
                  </a:lnTo>
                  <a:lnTo>
                    <a:pt x="1529" y="1158"/>
                  </a:lnTo>
                  <a:lnTo>
                    <a:pt x="1507" y="1237"/>
                  </a:lnTo>
                  <a:lnTo>
                    <a:pt x="1477" y="1312"/>
                  </a:lnTo>
                  <a:lnTo>
                    <a:pt x="1441" y="1383"/>
                  </a:lnTo>
                  <a:lnTo>
                    <a:pt x="1397" y="1449"/>
                  </a:lnTo>
                  <a:lnTo>
                    <a:pt x="1347" y="1510"/>
                  </a:lnTo>
                  <a:lnTo>
                    <a:pt x="1291" y="1566"/>
                  </a:lnTo>
                  <a:lnTo>
                    <a:pt x="1230" y="1617"/>
                  </a:lnTo>
                  <a:lnTo>
                    <a:pt x="1163" y="1659"/>
                  </a:lnTo>
                  <a:lnTo>
                    <a:pt x="1092" y="1697"/>
                  </a:lnTo>
                  <a:lnTo>
                    <a:pt x="1018" y="1726"/>
                  </a:lnTo>
                  <a:lnTo>
                    <a:pt x="940" y="1748"/>
                  </a:lnTo>
                  <a:lnTo>
                    <a:pt x="858" y="1760"/>
                  </a:lnTo>
                  <a:lnTo>
                    <a:pt x="774" y="1765"/>
                  </a:lnTo>
                  <a:lnTo>
                    <a:pt x="689" y="1760"/>
                  </a:lnTo>
                  <a:lnTo>
                    <a:pt x="607" y="1748"/>
                  </a:lnTo>
                  <a:lnTo>
                    <a:pt x="529" y="1726"/>
                  </a:lnTo>
                  <a:lnTo>
                    <a:pt x="455" y="1697"/>
                  </a:lnTo>
                  <a:lnTo>
                    <a:pt x="384" y="1659"/>
                  </a:lnTo>
                  <a:lnTo>
                    <a:pt x="318" y="1617"/>
                  </a:lnTo>
                  <a:lnTo>
                    <a:pt x="256" y="1567"/>
                  </a:lnTo>
                  <a:lnTo>
                    <a:pt x="200" y="1510"/>
                  </a:lnTo>
                  <a:lnTo>
                    <a:pt x="150" y="1449"/>
                  </a:lnTo>
                  <a:lnTo>
                    <a:pt x="106" y="1383"/>
                  </a:lnTo>
                  <a:lnTo>
                    <a:pt x="70" y="1312"/>
                  </a:lnTo>
                  <a:lnTo>
                    <a:pt x="40" y="1237"/>
                  </a:lnTo>
                  <a:lnTo>
                    <a:pt x="19" y="1158"/>
                  </a:lnTo>
                  <a:lnTo>
                    <a:pt x="5" y="1077"/>
                  </a:lnTo>
                  <a:lnTo>
                    <a:pt x="0" y="992"/>
                  </a:lnTo>
                  <a:lnTo>
                    <a:pt x="0" y="171"/>
                  </a:lnTo>
                  <a:lnTo>
                    <a:pt x="3" y="136"/>
                  </a:lnTo>
                  <a:lnTo>
                    <a:pt x="14" y="104"/>
                  </a:lnTo>
                  <a:lnTo>
                    <a:pt x="31" y="74"/>
                  </a:lnTo>
                  <a:lnTo>
                    <a:pt x="52" y="50"/>
                  </a:lnTo>
                  <a:lnTo>
                    <a:pt x="77" y="29"/>
                  </a:lnTo>
                  <a:lnTo>
                    <a:pt x="106" y="12"/>
                  </a:lnTo>
                  <a:lnTo>
                    <a:pt x="138" y="3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7689485" y="2130921"/>
            <a:ext cx="394284" cy="468320"/>
            <a:chOff x="-1236663" y="3151188"/>
            <a:chExt cx="1065213" cy="1265238"/>
          </a:xfrm>
          <a:solidFill>
            <a:schemeClr val="bg1"/>
          </a:solidFill>
        </p:grpSpPr>
        <p:sp>
          <p:nvSpPr>
            <p:cNvPr id="70" name="Freeform 39"/>
            <p:cNvSpPr>
              <a:spLocks/>
            </p:cNvSpPr>
            <p:nvPr/>
          </p:nvSpPr>
          <p:spPr bwMode="auto">
            <a:xfrm>
              <a:off x="-649288" y="3608388"/>
              <a:ext cx="355600" cy="357188"/>
            </a:xfrm>
            <a:custGeom>
              <a:avLst/>
              <a:gdLst>
                <a:gd name="T0" fmla="*/ 559 w 1119"/>
                <a:gd name="T1" fmla="*/ 0 h 1125"/>
                <a:gd name="T2" fmla="*/ 625 w 1119"/>
                <a:gd name="T3" fmla="*/ 3 h 1125"/>
                <a:gd name="T4" fmla="*/ 687 w 1119"/>
                <a:gd name="T5" fmla="*/ 14 h 1125"/>
                <a:gd name="T6" fmla="*/ 748 w 1119"/>
                <a:gd name="T7" fmla="*/ 32 h 1125"/>
                <a:gd name="T8" fmla="*/ 806 w 1119"/>
                <a:gd name="T9" fmla="*/ 56 h 1125"/>
                <a:gd name="T10" fmla="*/ 859 w 1119"/>
                <a:gd name="T11" fmla="*/ 87 h 1125"/>
                <a:gd name="T12" fmla="*/ 909 w 1119"/>
                <a:gd name="T13" fmla="*/ 122 h 1125"/>
                <a:gd name="T14" fmla="*/ 956 w 1119"/>
                <a:gd name="T15" fmla="*/ 164 h 1125"/>
                <a:gd name="T16" fmla="*/ 996 w 1119"/>
                <a:gd name="T17" fmla="*/ 209 h 1125"/>
                <a:gd name="T18" fmla="*/ 1031 w 1119"/>
                <a:gd name="T19" fmla="*/ 260 h 1125"/>
                <a:gd name="T20" fmla="*/ 1062 w 1119"/>
                <a:gd name="T21" fmla="*/ 315 h 1125"/>
                <a:gd name="T22" fmla="*/ 1086 w 1119"/>
                <a:gd name="T23" fmla="*/ 373 h 1125"/>
                <a:gd name="T24" fmla="*/ 1105 w 1119"/>
                <a:gd name="T25" fmla="*/ 433 h 1125"/>
                <a:gd name="T26" fmla="*/ 1116 w 1119"/>
                <a:gd name="T27" fmla="*/ 497 h 1125"/>
                <a:gd name="T28" fmla="*/ 1119 w 1119"/>
                <a:gd name="T29" fmla="*/ 562 h 1125"/>
                <a:gd name="T30" fmla="*/ 1116 w 1119"/>
                <a:gd name="T31" fmla="*/ 628 h 1125"/>
                <a:gd name="T32" fmla="*/ 1105 w 1119"/>
                <a:gd name="T33" fmla="*/ 691 h 1125"/>
                <a:gd name="T34" fmla="*/ 1086 w 1119"/>
                <a:gd name="T35" fmla="*/ 752 h 1125"/>
                <a:gd name="T36" fmla="*/ 1062 w 1119"/>
                <a:gd name="T37" fmla="*/ 810 h 1125"/>
                <a:gd name="T38" fmla="*/ 1031 w 1119"/>
                <a:gd name="T39" fmla="*/ 864 h 1125"/>
                <a:gd name="T40" fmla="*/ 996 w 1119"/>
                <a:gd name="T41" fmla="*/ 914 h 1125"/>
                <a:gd name="T42" fmla="*/ 956 w 1119"/>
                <a:gd name="T43" fmla="*/ 959 h 1125"/>
                <a:gd name="T44" fmla="*/ 909 w 1119"/>
                <a:gd name="T45" fmla="*/ 1001 h 1125"/>
                <a:gd name="T46" fmla="*/ 859 w 1119"/>
                <a:gd name="T47" fmla="*/ 1037 h 1125"/>
                <a:gd name="T48" fmla="*/ 806 w 1119"/>
                <a:gd name="T49" fmla="*/ 1067 h 1125"/>
                <a:gd name="T50" fmla="*/ 748 w 1119"/>
                <a:gd name="T51" fmla="*/ 1092 h 1125"/>
                <a:gd name="T52" fmla="*/ 687 w 1119"/>
                <a:gd name="T53" fmla="*/ 1110 h 1125"/>
                <a:gd name="T54" fmla="*/ 625 w 1119"/>
                <a:gd name="T55" fmla="*/ 1121 h 1125"/>
                <a:gd name="T56" fmla="*/ 559 w 1119"/>
                <a:gd name="T57" fmla="*/ 1125 h 1125"/>
                <a:gd name="T58" fmla="*/ 494 w 1119"/>
                <a:gd name="T59" fmla="*/ 1121 h 1125"/>
                <a:gd name="T60" fmla="*/ 431 w 1119"/>
                <a:gd name="T61" fmla="*/ 1110 h 1125"/>
                <a:gd name="T62" fmla="*/ 371 w 1119"/>
                <a:gd name="T63" fmla="*/ 1092 h 1125"/>
                <a:gd name="T64" fmla="*/ 314 w 1119"/>
                <a:gd name="T65" fmla="*/ 1067 h 1125"/>
                <a:gd name="T66" fmla="*/ 260 w 1119"/>
                <a:gd name="T67" fmla="*/ 1037 h 1125"/>
                <a:gd name="T68" fmla="*/ 210 w 1119"/>
                <a:gd name="T69" fmla="*/ 1001 h 1125"/>
                <a:gd name="T70" fmla="*/ 163 w 1119"/>
                <a:gd name="T71" fmla="*/ 959 h 1125"/>
                <a:gd name="T72" fmla="*/ 123 w 1119"/>
                <a:gd name="T73" fmla="*/ 914 h 1125"/>
                <a:gd name="T74" fmla="*/ 87 w 1119"/>
                <a:gd name="T75" fmla="*/ 864 h 1125"/>
                <a:gd name="T76" fmla="*/ 56 w 1119"/>
                <a:gd name="T77" fmla="*/ 810 h 1125"/>
                <a:gd name="T78" fmla="*/ 33 w 1119"/>
                <a:gd name="T79" fmla="*/ 752 h 1125"/>
                <a:gd name="T80" fmla="*/ 15 w 1119"/>
                <a:gd name="T81" fmla="*/ 691 h 1125"/>
                <a:gd name="T82" fmla="*/ 4 w 1119"/>
                <a:gd name="T83" fmla="*/ 628 h 1125"/>
                <a:gd name="T84" fmla="*/ 0 w 1119"/>
                <a:gd name="T85" fmla="*/ 562 h 1125"/>
                <a:gd name="T86" fmla="*/ 4 w 1119"/>
                <a:gd name="T87" fmla="*/ 497 h 1125"/>
                <a:gd name="T88" fmla="*/ 15 w 1119"/>
                <a:gd name="T89" fmla="*/ 433 h 1125"/>
                <a:gd name="T90" fmla="*/ 33 w 1119"/>
                <a:gd name="T91" fmla="*/ 373 h 1125"/>
                <a:gd name="T92" fmla="*/ 56 w 1119"/>
                <a:gd name="T93" fmla="*/ 315 h 1125"/>
                <a:gd name="T94" fmla="*/ 87 w 1119"/>
                <a:gd name="T95" fmla="*/ 260 h 1125"/>
                <a:gd name="T96" fmla="*/ 123 w 1119"/>
                <a:gd name="T97" fmla="*/ 209 h 1125"/>
                <a:gd name="T98" fmla="*/ 163 w 1119"/>
                <a:gd name="T99" fmla="*/ 164 h 1125"/>
                <a:gd name="T100" fmla="*/ 210 w 1119"/>
                <a:gd name="T101" fmla="*/ 122 h 1125"/>
                <a:gd name="T102" fmla="*/ 260 w 1119"/>
                <a:gd name="T103" fmla="*/ 87 h 1125"/>
                <a:gd name="T104" fmla="*/ 314 w 1119"/>
                <a:gd name="T105" fmla="*/ 56 h 1125"/>
                <a:gd name="T106" fmla="*/ 371 w 1119"/>
                <a:gd name="T107" fmla="*/ 32 h 1125"/>
                <a:gd name="T108" fmla="*/ 431 w 1119"/>
                <a:gd name="T109" fmla="*/ 14 h 1125"/>
                <a:gd name="T110" fmla="*/ 494 w 1119"/>
                <a:gd name="T111" fmla="*/ 3 h 1125"/>
                <a:gd name="T112" fmla="*/ 559 w 1119"/>
                <a:gd name="T113" fmla="*/ 0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1125">
                  <a:moveTo>
                    <a:pt x="559" y="0"/>
                  </a:moveTo>
                  <a:lnTo>
                    <a:pt x="625" y="3"/>
                  </a:lnTo>
                  <a:lnTo>
                    <a:pt x="687" y="14"/>
                  </a:lnTo>
                  <a:lnTo>
                    <a:pt x="748" y="32"/>
                  </a:lnTo>
                  <a:lnTo>
                    <a:pt x="806" y="56"/>
                  </a:lnTo>
                  <a:lnTo>
                    <a:pt x="859" y="87"/>
                  </a:lnTo>
                  <a:lnTo>
                    <a:pt x="909" y="122"/>
                  </a:lnTo>
                  <a:lnTo>
                    <a:pt x="956" y="164"/>
                  </a:lnTo>
                  <a:lnTo>
                    <a:pt x="996" y="209"/>
                  </a:lnTo>
                  <a:lnTo>
                    <a:pt x="1031" y="260"/>
                  </a:lnTo>
                  <a:lnTo>
                    <a:pt x="1062" y="315"/>
                  </a:lnTo>
                  <a:lnTo>
                    <a:pt x="1086" y="373"/>
                  </a:lnTo>
                  <a:lnTo>
                    <a:pt x="1105" y="433"/>
                  </a:lnTo>
                  <a:lnTo>
                    <a:pt x="1116" y="497"/>
                  </a:lnTo>
                  <a:lnTo>
                    <a:pt x="1119" y="562"/>
                  </a:lnTo>
                  <a:lnTo>
                    <a:pt x="1116" y="628"/>
                  </a:lnTo>
                  <a:lnTo>
                    <a:pt x="1105" y="691"/>
                  </a:lnTo>
                  <a:lnTo>
                    <a:pt x="1086" y="752"/>
                  </a:lnTo>
                  <a:lnTo>
                    <a:pt x="1062" y="810"/>
                  </a:lnTo>
                  <a:lnTo>
                    <a:pt x="1031" y="864"/>
                  </a:lnTo>
                  <a:lnTo>
                    <a:pt x="996" y="914"/>
                  </a:lnTo>
                  <a:lnTo>
                    <a:pt x="956" y="959"/>
                  </a:lnTo>
                  <a:lnTo>
                    <a:pt x="909" y="1001"/>
                  </a:lnTo>
                  <a:lnTo>
                    <a:pt x="859" y="1037"/>
                  </a:lnTo>
                  <a:lnTo>
                    <a:pt x="806" y="1067"/>
                  </a:lnTo>
                  <a:lnTo>
                    <a:pt x="748" y="1092"/>
                  </a:lnTo>
                  <a:lnTo>
                    <a:pt x="687" y="1110"/>
                  </a:lnTo>
                  <a:lnTo>
                    <a:pt x="625" y="1121"/>
                  </a:lnTo>
                  <a:lnTo>
                    <a:pt x="559" y="1125"/>
                  </a:lnTo>
                  <a:lnTo>
                    <a:pt x="494" y="1121"/>
                  </a:lnTo>
                  <a:lnTo>
                    <a:pt x="431" y="1110"/>
                  </a:lnTo>
                  <a:lnTo>
                    <a:pt x="371" y="1092"/>
                  </a:lnTo>
                  <a:lnTo>
                    <a:pt x="314" y="1067"/>
                  </a:lnTo>
                  <a:lnTo>
                    <a:pt x="260" y="1037"/>
                  </a:lnTo>
                  <a:lnTo>
                    <a:pt x="210" y="1001"/>
                  </a:lnTo>
                  <a:lnTo>
                    <a:pt x="163" y="959"/>
                  </a:lnTo>
                  <a:lnTo>
                    <a:pt x="123" y="914"/>
                  </a:lnTo>
                  <a:lnTo>
                    <a:pt x="87" y="864"/>
                  </a:lnTo>
                  <a:lnTo>
                    <a:pt x="56" y="810"/>
                  </a:lnTo>
                  <a:lnTo>
                    <a:pt x="33" y="752"/>
                  </a:lnTo>
                  <a:lnTo>
                    <a:pt x="15" y="691"/>
                  </a:lnTo>
                  <a:lnTo>
                    <a:pt x="4" y="628"/>
                  </a:lnTo>
                  <a:lnTo>
                    <a:pt x="0" y="562"/>
                  </a:lnTo>
                  <a:lnTo>
                    <a:pt x="4" y="497"/>
                  </a:lnTo>
                  <a:lnTo>
                    <a:pt x="15" y="433"/>
                  </a:lnTo>
                  <a:lnTo>
                    <a:pt x="33" y="373"/>
                  </a:lnTo>
                  <a:lnTo>
                    <a:pt x="56" y="315"/>
                  </a:lnTo>
                  <a:lnTo>
                    <a:pt x="87" y="260"/>
                  </a:lnTo>
                  <a:lnTo>
                    <a:pt x="123" y="209"/>
                  </a:lnTo>
                  <a:lnTo>
                    <a:pt x="163" y="164"/>
                  </a:lnTo>
                  <a:lnTo>
                    <a:pt x="210" y="122"/>
                  </a:lnTo>
                  <a:lnTo>
                    <a:pt x="260" y="87"/>
                  </a:lnTo>
                  <a:lnTo>
                    <a:pt x="314" y="56"/>
                  </a:lnTo>
                  <a:lnTo>
                    <a:pt x="371" y="32"/>
                  </a:lnTo>
                  <a:lnTo>
                    <a:pt x="431" y="14"/>
                  </a:lnTo>
                  <a:lnTo>
                    <a:pt x="494" y="3"/>
                  </a:lnTo>
                  <a:lnTo>
                    <a:pt x="5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71" name="Freeform 40"/>
            <p:cNvSpPr>
              <a:spLocks/>
            </p:cNvSpPr>
            <p:nvPr/>
          </p:nvSpPr>
          <p:spPr bwMode="auto">
            <a:xfrm>
              <a:off x="-1236663" y="3151188"/>
              <a:ext cx="1065213" cy="1265238"/>
            </a:xfrm>
            <a:custGeom>
              <a:avLst/>
              <a:gdLst>
                <a:gd name="T0" fmla="*/ 2922 w 3357"/>
                <a:gd name="T1" fmla="*/ 8 h 3983"/>
                <a:gd name="T2" fmla="*/ 3151 w 3357"/>
                <a:gd name="T3" fmla="*/ 36 h 3983"/>
                <a:gd name="T4" fmla="*/ 3302 w 3357"/>
                <a:gd name="T5" fmla="*/ 67 h 3983"/>
                <a:gd name="T6" fmla="*/ 3357 w 3357"/>
                <a:gd name="T7" fmla="*/ 81 h 3983"/>
                <a:gd name="T8" fmla="*/ 3310 w 3357"/>
                <a:gd name="T9" fmla="*/ 90 h 3983"/>
                <a:gd name="T10" fmla="*/ 3183 w 3357"/>
                <a:gd name="T11" fmla="*/ 124 h 3983"/>
                <a:gd name="T12" fmla="*/ 3002 w 3357"/>
                <a:gd name="T13" fmla="*/ 189 h 3983"/>
                <a:gd name="T14" fmla="*/ 2784 w 3357"/>
                <a:gd name="T15" fmla="*/ 294 h 3983"/>
                <a:gd name="T16" fmla="*/ 2556 w 3357"/>
                <a:gd name="T17" fmla="*/ 449 h 3983"/>
                <a:gd name="T18" fmla="*/ 2339 w 3357"/>
                <a:gd name="T19" fmla="*/ 660 h 3983"/>
                <a:gd name="T20" fmla="*/ 2156 w 3357"/>
                <a:gd name="T21" fmla="*/ 936 h 3983"/>
                <a:gd name="T22" fmla="*/ 2053 w 3357"/>
                <a:gd name="T23" fmla="*/ 1192 h 3983"/>
                <a:gd name="T24" fmla="*/ 2042 w 3357"/>
                <a:gd name="T25" fmla="*/ 1232 h 3983"/>
                <a:gd name="T26" fmla="*/ 2010 w 3357"/>
                <a:gd name="T27" fmla="*/ 1310 h 3983"/>
                <a:gd name="T28" fmla="*/ 1948 w 3357"/>
                <a:gd name="T29" fmla="*/ 1415 h 3983"/>
                <a:gd name="T30" fmla="*/ 1849 w 3357"/>
                <a:gd name="T31" fmla="*/ 1531 h 3983"/>
                <a:gd name="T32" fmla="*/ 1705 w 3357"/>
                <a:gd name="T33" fmla="*/ 1645 h 3983"/>
                <a:gd name="T34" fmla="*/ 1507 w 3357"/>
                <a:gd name="T35" fmla="*/ 1742 h 3983"/>
                <a:gd name="T36" fmla="*/ 1247 w 3357"/>
                <a:gd name="T37" fmla="*/ 1807 h 3983"/>
                <a:gd name="T38" fmla="*/ 919 w 3357"/>
                <a:gd name="T39" fmla="*/ 1829 h 3983"/>
                <a:gd name="T40" fmla="*/ 1361 w 3357"/>
                <a:gd name="T41" fmla="*/ 2763 h 3983"/>
                <a:gd name="T42" fmla="*/ 1551 w 3357"/>
                <a:gd name="T43" fmla="*/ 2811 h 3983"/>
                <a:gd name="T44" fmla="*/ 1764 w 3357"/>
                <a:gd name="T45" fmla="*/ 2866 h 3983"/>
                <a:gd name="T46" fmla="*/ 1994 w 3357"/>
                <a:gd name="T47" fmla="*/ 2820 h 3983"/>
                <a:gd name="T48" fmla="*/ 2222 w 3357"/>
                <a:gd name="T49" fmla="*/ 2655 h 3983"/>
                <a:gd name="T50" fmla="*/ 2483 w 3357"/>
                <a:gd name="T51" fmla="*/ 2592 h 3983"/>
                <a:gd name="T52" fmla="*/ 2745 w 3357"/>
                <a:gd name="T53" fmla="*/ 2642 h 3983"/>
                <a:gd name="T54" fmla="*/ 2969 w 3357"/>
                <a:gd name="T55" fmla="*/ 2797 h 3983"/>
                <a:gd name="T56" fmla="*/ 3136 w 3357"/>
                <a:gd name="T57" fmla="*/ 3032 h 3983"/>
                <a:gd name="T58" fmla="*/ 3234 w 3357"/>
                <a:gd name="T59" fmla="*/ 3330 h 3983"/>
                <a:gd name="T60" fmla="*/ 3251 w 3357"/>
                <a:gd name="T61" fmla="*/ 3669 h 3983"/>
                <a:gd name="T62" fmla="*/ 3216 w 3357"/>
                <a:gd name="T63" fmla="*/ 3767 h 3983"/>
                <a:gd name="T64" fmla="*/ 3107 w 3357"/>
                <a:gd name="T65" fmla="*/ 3875 h 3983"/>
                <a:gd name="T66" fmla="*/ 2919 w 3357"/>
                <a:gd name="T67" fmla="*/ 3951 h 3983"/>
                <a:gd name="T68" fmla="*/ 2646 w 3357"/>
                <a:gd name="T69" fmla="*/ 3980 h 3983"/>
                <a:gd name="T70" fmla="*/ 2421 w 3357"/>
                <a:gd name="T71" fmla="*/ 3983 h 3983"/>
                <a:gd name="T72" fmla="*/ 2174 w 3357"/>
                <a:gd name="T73" fmla="*/ 3978 h 3983"/>
                <a:gd name="T74" fmla="*/ 1932 w 3357"/>
                <a:gd name="T75" fmla="*/ 3940 h 3983"/>
                <a:gd name="T76" fmla="*/ 1723 w 3357"/>
                <a:gd name="T77" fmla="*/ 3848 h 3983"/>
                <a:gd name="T78" fmla="*/ 1671 w 3357"/>
                <a:gd name="T79" fmla="*/ 3808 h 3983"/>
                <a:gd name="T80" fmla="*/ 1614 w 3357"/>
                <a:gd name="T81" fmla="*/ 3748 h 3983"/>
                <a:gd name="T82" fmla="*/ 1518 w 3357"/>
                <a:gd name="T83" fmla="*/ 3640 h 3983"/>
                <a:gd name="T84" fmla="*/ 1402 w 3357"/>
                <a:gd name="T85" fmla="*/ 3500 h 3983"/>
                <a:gd name="T86" fmla="*/ 1284 w 3357"/>
                <a:gd name="T87" fmla="*/ 3341 h 3983"/>
                <a:gd name="T88" fmla="*/ 1183 w 3357"/>
                <a:gd name="T89" fmla="*/ 3178 h 3983"/>
                <a:gd name="T90" fmla="*/ 1116 w 3357"/>
                <a:gd name="T91" fmla="*/ 3024 h 3983"/>
                <a:gd name="T92" fmla="*/ 1101 w 3357"/>
                <a:gd name="T93" fmla="*/ 2893 h 3983"/>
                <a:gd name="T94" fmla="*/ 1158 w 3357"/>
                <a:gd name="T95" fmla="*/ 2800 h 3983"/>
                <a:gd name="T96" fmla="*/ 123 w 3357"/>
                <a:gd name="T97" fmla="*/ 1157 h 3983"/>
                <a:gd name="T98" fmla="*/ 202 w 3357"/>
                <a:gd name="T99" fmla="*/ 1163 h 3983"/>
                <a:gd name="T100" fmla="*/ 366 w 3357"/>
                <a:gd name="T101" fmla="*/ 1165 h 3983"/>
                <a:gd name="T102" fmla="*/ 583 w 3357"/>
                <a:gd name="T103" fmla="*/ 1153 h 3983"/>
                <a:gd name="T104" fmla="*/ 827 w 3357"/>
                <a:gd name="T105" fmla="*/ 1113 h 3983"/>
                <a:gd name="T106" fmla="*/ 1070 w 3357"/>
                <a:gd name="T107" fmla="*/ 1032 h 3983"/>
                <a:gd name="T108" fmla="*/ 1284 w 3357"/>
                <a:gd name="T109" fmla="*/ 895 h 3983"/>
                <a:gd name="T110" fmla="*/ 1410 w 3357"/>
                <a:gd name="T111" fmla="*/ 748 h 3983"/>
                <a:gd name="T112" fmla="*/ 1450 w 3357"/>
                <a:gd name="T113" fmla="*/ 686 h 3983"/>
                <a:gd name="T114" fmla="*/ 1545 w 3357"/>
                <a:gd name="T115" fmla="*/ 563 h 3983"/>
                <a:gd name="T116" fmla="*/ 1694 w 3357"/>
                <a:gd name="T117" fmla="*/ 407 h 3983"/>
                <a:gd name="T118" fmla="*/ 1898 w 3357"/>
                <a:gd name="T119" fmla="*/ 246 h 3983"/>
                <a:gd name="T120" fmla="*/ 2156 w 3357"/>
                <a:gd name="T121" fmla="*/ 108 h 3983"/>
                <a:gd name="T122" fmla="*/ 2466 w 3357"/>
                <a:gd name="T123" fmla="*/ 18 h 3983"/>
                <a:gd name="T124" fmla="*/ 2717 w 3357"/>
                <a:gd name="T125" fmla="*/ 0 h 3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57" h="3983">
                  <a:moveTo>
                    <a:pt x="2717" y="0"/>
                  </a:moveTo>
                  <a:lnTo>
                    <a:pt x="2787" y="1"/>
                  </a:lnTo>
                  <a:lnTo>
                    <a:pt x="2856" y="3"/>
                  </a:lnTo>
                  <a:lnTo>
                    <a:pt x="2922" y="8"/>
                  </a:lnTo>
                  <a:lnTo>
                    <a:pt x="2986" y="13"/>
                  </a:lnTo>
                  <a:lnTo>
                    <a:pt x="3044" y="20"/>
                  </a:lnTo>
                  <a:lnTo>
                    <a:pt x="3099" y="28"/>
                  </a:lnTo>
                  <a:lnTo>
                    <a:pt x="3151" y="36"/>
                  </a:lnTo>
                  <a:lnTo>
                    <a:pt x="3196" y="44"/>
                  </a:lnTo>
                  <a:lnTo>
                    <a:pt x="3237" y="52"/>
                  </a:lnTo>
                  <a:lnTo>
                    <a:pt x="3273" y="60"/>
                  </a:lnTo>
                  <a:lnTo>
                    <a:pt x="3302" y="67"/>
                  </a:lnTo>
                  <a:lnTo>
                    <a:pt x="3325" y="72"/>
                  </a:lnTo>
                  <a:lnTo>
                    <a:pt x="3343" y="77"/>
                  </a:lnTo>
                  <a:lnTo>
                    <a:pt x="3353" y="81"/>
                  </a:lnTo>
                  <a:lnTo>
                    <a:pt x="3357" y="81"/>
                  </a:lnTo>
                  <a:lnTo>
                    <a:pt x="3354" y="82"/>
                  </a:lnTo>
                  <a:lnTo>
                    <a:pt x="3345" y="83"/>
                  </a:lnTo>
                  <a:lnTo>
                    <a:pt x="3330" y="87"/>
                  </a:lnTo>
                  <a:lnTo>
                    <a:pt x="3310" y="90"/>
                  </a:lnTo>
                  <a:lnTo>
                    <a:pt x="3285" y="97"/>
                  </a:lnTo>
                  <a:lnTo>
                    <a:pt x="3255" y="104"/>
                  </a:lnTo>
                  <a:lnTo>
                    <a:pt x="3221" y="112"/>
                  </a:lnTo>
                  <a:lnTo>
                    <a:pt x="3183" y="124"/>
                  </a:lnTo>
                  <a:lnTo>
                    <a:pt x="3143" y="137"/>
                  </a:lnTo>
                  <a:lnTo>
                    <a:pt x="3098" y="152"/>
                  </a:lnTo>
                  <a:lnTo>
                    <a:pt x="3050" y="169"/>
                  </a:lnTo>
                  <a:lnTo>
                    <a:pt x="3002" y="189"/>
                  </a:lnTo>
                  <a:lnTo>
                    <a:pt x="2949" y="211"/>
                  </a:lnTo>
                  <a:lnTo>
                    <a:pt x="2895" y="236"/>
                  </a:lnTo>
                  <a:lnTo>
                    <a:pt x="2840" y="263"/>
                  </a:lnTo>
                  <a:lnTo>
                    <a:pt x="2784" y="294"/>
                  </a:lnTo>
                  <a:lnTo>
                    <a:pt x="2728" y="328"/>
                  </a:lnTo>
                  <a:lnTo>
                    <a:pt x="2671" y="365"/>
                  </a:lnTo>
                  <a:lnTo>
                    <a:pt x="2613" y="406"/>
                  </a:lnTo>
                  <a:lnTo>
                    <a:pt x="2556" y="449"/>
                  </a:lnTo>
                  <a:lnTo>
                    <a:pt x="2500" y="495"/>
                  </a:lnTo>
                  <a:lnTo>
                    <a:pt x="2445" y="547"/>
                  </a:lnTo>
                  <a:lnTo>
                    <a:pt x="2391" y="601"/>
                  </a:lnTo>
                  <a:lnTo>
                    <a:pt x="2339" y="660"/>
                  </a:lnTo>
                  <a:lnTo>
                    <a:pt x="2289" y="722"/>
                  </a:lnTo>
                  <a:lnTo>
                    <a:pt x="2242" y="790"/>
                  </a:lnTo>
                  <a:lnTo>
                    <a:pt x="2197" y="861"/>
                  </a:lnTo>
                  <a:lnTo>
                    <a:pt x="2156" y="936"/>
                  </a:lnTo>
                  <a:lnTo>
                    <a:pt x="2118" y="1017"/>
                  </a:lnTo>
                  <a:lnTo>
                    <a:pt x="2084" y="1102"/>
                  </a:lnTo>
                  <a:lnTo>
                    <a:pt x="2053" y="1191"/>
                  </a:lnTo>
                  <a:lnTo>
                    <a:pt x="2053" y="1192"/>
                  </a:lnTo>
                  <a:lnTo>
                    <a:pt x="2052" y="1199"/>
                  </a:lnTo>
                  <a:lnTo>
                    <a:pt x="2049" y="1206"/>
                  </a:lnTo>
                  <a:lnTo>
                    <a:pt x="2047" y="1218"/>
                  </a:lnTo>
                  <a:lnTo>
                    <a:pt x="2042" y="1232"/>
                  </a:lnTo>
                  <a:lnTo>
                    <a:pt x="2036" y="1248"/>
                  </a:lnTo>
                  <a:lnTo>
                    <a:pt x="2029" y="1267"/>
                  </a:lnTo>
                  <a:lnTo>
                    <a:pt x="2020" y="1288"/>
                  </a:lnTo>
                  <a:lnTo>
                    <a:pt x="2010" y="1310"/>
                  </a:lnTo>
                  <a:lnTo>
                    <a:pt x="1998" y="1335"/>
                  </a:lnTo>
                  <a:lnTo>
                    <a:pt x="1983" y="1361"/>
                  </a:lnTo>
                  <a:lnTo>
                    <a:pt x="1966" y="1388"/>
                  </a:lnTo>
                  <a:lnTo>
                    <a:pt x="1948" y="1415"/>
                  </a:lnTo>
                  <a:lnTo>
                    <a:pt x="1927" y="1444"/>
                  </a:lnTo>
                  <a:lnTo>
                    <a:pt x="1904" y="1472"/>
                  </a:lnTo>
                  <a:lnTo>
                    <a:pt x="1879" y="1502"/>
                  </a:lnTo>
                  <a:lnTo>
                    <a:pt x="1849" y="1531"/>
                  </a:lnTo>
                  <a:lnTo>
                    <a:pt x="1817" y="1561"/>
                  </a:lnTo>
                  <a:lnTo>
                    <a:pt x="1783" y="1589"/>
                  </a:lnTo>
                  <a:lnTo>
                    <a:pt x="1745" y="1617"/>
                  </a:lnTo>
                  <a:lnTo>
                    <a:pt x="1705" y="1645"/>
                  </a:lnTo>
                  <a:lnTo>
                    <a:pt x="1661" y="1671"/>
                  </a:lnTo>
                  <a:lnTo>
                    <a:pt x="1614" y="1697"/>
                  </a:lnTo>
                  <a:lnTo>
                    <a:pt x="1562" y="1720"/>
                  </a:lnTo>
                  <a:lnTo>
                    <a:pt x="1507" y="1742"/>
                  </a:lnTo>
                  <a:lnTo>
                    <a:pt x="1449" y="1762"/>
                  </a:lnTo>
                  <a:lnTo>
                    <a:pt x="1385" y="1779"/>
                  </a:lnTo>
                  <a:lnTo>
                    <a:pt x="1319" y="1795"/>
                  </a:lnTo>
                  <a:lnTo>
                    <a:pt x="1247" y="1807"/>
                  </a:lnTo>
                  <a:lnTo>
                    <a:pt x="1173" y="1818"/>
                  </a:lnTo>
                  <a:lnTo>
                    <a:pt x="1092" y="1825"/>
                  </a:lnTo>
                  <a:lnTo>
                    <a:pt x="1008" y="1828"/>
                  </a:lnTo>
                  <a:lnTo>
                    <a:pt x="919" y="1829"/>
                  </a:lnTo>
                  <a:lnTo>
                    <a:pt x="825" y="1826"/>
                  </a:lnTo>
                  <a:lnTo>
                    <a:pt x="726" y="1818"/>
                  </a:lnTo>
                  <a:lnTo>
                    <a:pt x="622" y="1806"/>
                  </a:lnTo>
                  <a:lnTo>
                    <a:pt x="1361" y="2763"/>
                  </a:lnTo>
                  <a:lnTo>
                    <a:pt x="1407" y="2772"/>
                  </a:lnTo>
                  <a:lnTo>
                    <a:pt x="1454" y="2783"/>
                  </a:lnTo>
                  <a:lnTo>
                    <a:pt x="1503" y="2797"/>
                  </a:lnTo>
                  <a:lnTo>
                    <a:pt x="1551" y="2811"/>
                  </a:lnTo>
                  <a:lnTo>
                    <a:pt x="1603" y="2827"/>
                  </a:lnTo>
                  <a:lnTo>
                    <a:pt x="1654" y="2842"/>
                  </a:lnTo>
                  <a:lnTo>
                    <a:pt x="1708" y="2855"/>
                  </a:lnTo>
                  <a:lnTo>
                    <a:pt x="1764" y="2866"/>
                  </a:lnTo>
                  <a:lnTo>
                    <a:pt x="1822" y="2874"/>
                  </a:lnTo>
                  <a:lnTo>
                    <a:pt x="1882" y="2878"/>
                  </a:lnTo>
                  <a:lnTo>
                    <a:pt x="1944" y="2874"/>
                  </a:lnTo>
                  <a:lnTo>
                    <a:pt x="1994" y="2820"/>
                  </a:lnTo>
                  <a:lnTo>
                    <a:pt x="2047" y="2770"/>
                  </a:lnTo>
                  <a:lnTo>
                    <a:pt x="2103" y="2727"/>
                  </a:lnTo>
                  <a:lnTo>
                    <a:pt x="2160" y="2687"/>
                  </a:lnTo>
                  <a:lnTo>
                    <a:pt x="2222" y="2655"/>
                  </a:lnTo>
                  <a:lnTo>
                    <a:pt x="2284" y="2628"/>
                  </a:lnTo>
                  <a:lnTo>
                    <a:pt x="2348" y="2610"/>
                  </a:lnTo>
                  <a:lnTo>
                    <a:pt x="2414" y="2596"/>
                  </a:lnTo>
                  <a:lnTo>
                    <a:pt x="2483" y="2592"/>
                  </a:lnTo>
                  <a:lnTo>
                    <a:pt x="2551" y="2593"/>
                  </a:lnTo>
                  <a:lnTo>
                    <a:pt x="2618" y="2603"/>
                  </a:lnTo>
                  <a:lnTo>
                    <a:pt x="2683" y="2619"/>
                  </a:lnTo>
                  <a:lnTo>
                    <a:pt x="2745" y="2642"/>
                  </a:lnTo>
                  <a:lnTo>
                    <a:pt x="2806" y="2673"/>
                  </a:lnTo>
                  <a:lnTo>
                    <a:pt x="2862" y="2708"/>
                  </a:lnTo>
                  <a:lnTo>
                    <a:pt x="2917" y="2750"/>
                  </a:lnTo>
                  <a:lnTo>
                    <a:pt x="2969" y="2797"/>
                  </a:lnTo>
                  <a:lnTo>
                    <a:pt x="3016" y="2848"/>
                  </a:lnTo>
                  <a:lnTo>
                    <a:pt x="3059" y="2906"/>
                  </a:lnTo>
                  <a:lnTo>
                    <a:pt x="3099" y="2967"/>
                  </a:lnTo>
                  <a:lnTo>
                    <a:pt x="3136" y="3032"/>
                  </a:lnTo>
                  <a:lnTo>
                    <a:pt x="3166" y="3102"/>
                  </a:lnTo>
                  <a:lnTo>
                    <a:pt x="3194" y="3176"/>
                  </a:lnTo>
                  <a:lnTo>
                    <a:pt x="3216" y="3252"/>
                  </a:lnTo>
                  <a:lnTo>
                    <a:pt x="3234" y="3330"/>
                  </a:lnTo>
                  <a:lnTo>
                    <a:pt x="3246" y="3413"/>
                  </a:lnTo>
                  <a:lnTo>
                    <a:pt x="3253" y="3496"/>
                  </a:lnTo>
                  <a:lnTo>
                    <a:pt x="3254" y="3582"/>
                  </a:lnTo>
                  <a:lnTo>
                    <a:pt x="3251" y="3669"/>
                  </a:lnTo>
                  <a:lnTo>
                    <a:pt x="3249" y="3675"/>
                  </a:lnTo>
                  <a:lnTo>
                    <a:pt x="3243" y="3706"/>
                  </a:lnTo>
                  <a:lnTo>
                    <a:pt x="3232" y="3737"/>
                  </a:lnTo>
                  <a:lnTo>
                    <a:pt x="3216" y="3767"/>
                  </a:lnTo>
                  <a:lnTo>
                    <a:pt x="3197" y="3796"/>
                  </a:lnTo>
                  <a:lnTo>
                    <a:pt x="3171" y="3824"/>
                  </a:lnTo>
                  <a:lnTo>
                    <a:pt x="3142" y="3851"/>
                  </a:lnTo>
                  <a:lnTo>
                    <a:pt x="3107" y="3875"/>
                  </a:lnTo>
                  <a:lnTo>
                    <a:pt x="3068" y="3897"/>
                  </a:lnTo>
                  <a:lnTo>
                    <a:pt x="3022" y="3918"/>
                  </a:lnTo>
                  <a:lnTo>
                    <a:pt x="2974" y="3937"/>
                  </a:lnTo>
                  <a:lnTo>
                    <a:pt x="2919" y="3951"/>
                  </a:lnTo>
                  <a:lnTo>
                    <a:pt x="2859" y="3964"/>
                  </a:lnTo>
                  <a:lnTo>
                    <a:pt x="2793" y="3972"/>
                  </a:lnTo>
                  <a:lnTo>
                    <a:pt x="2723" y="3978"/>
                  </a:lnTo>
                  <a:lnTo>
                    <a:pt x="2646" y="3980"/>
                  </a:lnTo>
                  <a:lnTo>
                    <a:pt x="2594" y="3981"/>
                  </a:lnTo>
                  <a:lnTo>
                    <a:pt x="2538" y="3981"/>
                  </a:lnTo>
                  <a:lnTo>
                    <a:pt x="2480" y="3982"/>
                  </a:lnTo>
                  <a:lnTo>
                    <a:pt x="2421" y="3983"/>
                  </a:lnTo>
                  <a:lnTo>
                    <a:pt x="2359" y="3983"/>
                  </a:lnTo>
                  <a:lnTo>
                    <a:pt x="2298" y="3983"/>
                  </a:lnTo>
                  <a:lnTo>
                    <a:pt x="2236" y="3981"/>
                  </a:lnTo>
                  <a:lnTo>
                    <a:pt x="2174" y="3978"/>
                  </a:lnTo>
                  <a:lnTo>
                    <a:pt x="2112" y="3972"/>
                  </a:lnTo>
                  <a:lnTo>
                    <a:pt x="2051" y="3965"/>
                  </a:lnTo>
                  <a:lnTo>
                    <a:pt x="1991" y="3954"/>
                  </a:lnTo>
                  <a:lnTo>
                    <a:pt x="1932" y="3940"/>
                  </a:lnTo>
                  <a:lnTo>
                    <a:pt x="1876" y="3924"/>
                  </a:lnTo>
                  <a:lnTo>
                    <a:pt x="1822" y="3904"/>
                  </a:lnTo>
                  <a:lnTo>
                    <a:pt x="1771" y="3878"/>
                  </a:lnTo>
                  <a:lnTo>
                    <a:pt x="1723" y="3848"/>
                  </a:lnTo>
                  <a:lnTo>
                    <a:pt x="1680" y="3814"/>
                  </a:lnTo>
                  <a:lnTo>
                    <a:pt x="1678" y="3815"/>
                  </a:lnTo>
                  <a:lnTo>
                    <a:pt x="1677" y="3814"/>
                  </a:lnTo>
                  <a:lnTo>
                    <a:pt x="1671" y="3808"/>
                  </a:lnTo>
                  <a:lnTo>
                    <a:pt x="1661" y="3798"/>
                  </a:lnTo>
                  <a:lnTo>
                    <a:pt x="1649" y="3784"/>
                  </a:lnTo>
                  <a:lnTo>
                    <a:pt x="1633" y="3767"/>
                  </a:lnTo>
                  <a:lnTo>
                    <a:pt x="1614" y="3748"/>
                  </a:lnTo>
                  <a:lnTo>
                    <a:pt x="1593" y="3724"/>
                  </a:lnTo>
                  <a:lnTo>
                    <a:pt x="1570" y="3699"/>
                  </a:lnTo>
                  <a:lnTo>
                    <a:pt x="1545" y="3670"/>
                  </a:lnTo>
                  <a:lnTo>
                    <a:pt x="1518" y="3640"/>
                  </a:lnTo>
                  <a:lnTo>
                    <a:pt x="1490" y="3608"/>
                  </a:lnTo>
                  <a:lnTo>
                    <a:pt x="1462" y="3573"/>
                  </a:lnTo>
                  <a:lnTo>
                    <a:pt x="1433" y="3538"/>
                  </a:lnTo>
                  <a:lnTo>
                    <a:pt x="1402" y="3500"/>
                  </a:lnTo>
                  <a:lnTo>
                    <a:pt x="1372" y="3462"/>
                  </a:lnTo>
                  <a:lnTo>
                    <a:pt x="1343" y="3422"/>
                  </a:lnTo>
                  <a:lnTo>
                    <a:pt x="1313" y="3382"/>
                  </a:lnTo>
                  <a:lnTo>
                    <a:pt x="1284" y="3341"/>
                  </a:lnTo>
                  <a:lnTo>
                    <a:pt x="1257" y="3301"/>
                  </a:lnTo>
                  <a:lnTo>
                    <a:pt x="1230" y="3259"/>
                  </a:lnTo>
                  <a:lnTo>
                    <a:pt x="1206" y="3219"/>
                  </a:lnTo>
                  <a:lnTo>
                    <a:pt x="1183" y="3178"/>
                  </a:lnTo>
                  <a:lnTo>
                    <a:pt x="1162" y="3138"/>
                  </a:lnTo>
                  <a:lnTo>
                    <a:pt x="1144" y="3100"/>
                  </a:lnTo>
                  <a:lnTo>
                    <a:pt x="1128" y="3060"/>
                  </a:lnTo>
                  <a:lnTo>
                    <a:pt x="1116" y="3024"/>
                  </a:lnTo>
                  <a:lnTo>
                    <a:pt x="1106" y="2989"/>
                  </a:lnTo>
                  <a:lnTo>
                    <a:pt x="1101" y="2955"/>
                  </a:lnTo>
                  <a:lnTo>
                    <a:pt x="1098" y="2923"/>
                  </a:lnTo>
                  <a:lnTo>
                    <a:pt x="1101" y="2893"/>
                  </a:lnTo>
                  <a:lnTo>
                    <a:pt x="1108" y="2866"/>
                  </a:lnTo>
                  <a:lnTo>
                    <a:pt x="1119" y="2842"/>
                  </a:lnTo>
                  <a:lnTo>
                    <a:pt x="1136" y="2820"/>
                  </a:lnTo>
                  <a:lnTo>
                    <a:pt x="1158" y="2800"/>
                  </a:lnTo>
                  <a:lnTo>
                    <a:pt x="1186" y="2784"/>
                  </a:lnTo>
                  <a:lnTo>
                    <a:pt x="0" y="1249"/>
                  </a:lnTo>
                  <a:lnTo>
                    <a:pt x="119" y="1157"/>
                  </a:lnTo>
                  <a:lnTo>
                    <a:pt x="123" y="1157"/>
                  </a:lnTo>
                  <a:lnTo>
                    <a:pt x="134" y="1158"/>
                  </a:lnTo>
                  <a:lnTo>
                    <a:pt x="151" y="1159"/>
                  </a:lnTo>
                  <a:lnTo>
                    <a:pt x="174" y="1161"/>
                  </a:lnTo>
                  <a:lnTo>
                    <a:pt x="202" y="1163"/>
                  </a:lnTo>
                  <a:lnTo>
                    <a:pt x="237" y="1164"/>
                  </a:lnTo>
                  <a:lnTo>
                    <a:pt x="276" y="1165"/>
                  </a:lnTo>
                  <a:lnTo>
                    <a:pt x="318" y="1165"/>
                  </a:lnTo>
                  <a:lnTo>
                    <a:pt x="366" y="1165"/>
                  </a:lnTo>
                  <a:lnTo>
                    <a:pt x="416" y="1164"/>
                  </a:lnTo>
                  <a:lnTo>
                    <a:pt x="470" y="1163"/>
                  </a:lnTo>
                  <a:lnTo>
                    <a:pt x="525" y="1159"/>
                  </a:lnTo>
                  <a:lnTo>
                    <a:pt x="583" y="1153"/>
                  </a:lnTo>
                  <a:lnTo>
                    <a:pt x="643" y="1147"/>
                  </a:lnTo>
                  <a:lnTo>
                    <a:pt x="704" y="1138"/>
                  </a:lnTo>
                  <a:lnTo>
                    <a:pt x="765" y="1126"/>
                  </a:lnTo>
                  <a:lnTo>
                    <a:pt x="827" y="1113"/>
                  </a:lnTo>
                  <a:lnTo>
                    <a:pt x="890" y="1097"/>
                  </a:lnTo>
                  <a:lnTo>
                    <a:pt x="951" y="1078"/>
                  </a:lnTo>
                  <a:lnTo>
                    <a:pt x="1012" y="1056"/>
                  </a:lnTo>
                  <a:lnTo>
                    <a:pt x="1070" y="1032"/>
                  </a:lnTo>
                  <a:lnTo>
                    <a:pt x="1128" y="1003"/>
                  </a:lnTo>
                  <a:lnTo>
                    <a:pt x="1183" y="972"/>
                  </a:lnTo>
                  <a:lnTo>
                    <a:pt x="1235" y="936"/>
                  </a:lnTo>
                  <a:lnTo>
                    <a:pt x="1284" y="895"/>
                  </a:lnTo>
                  <a:lnTo>
                    <a:pt x="1329" y="853"/>
                  </a:lnTo>
                  <a:lnTo>
                    <a:pt x="1371" y="803"/>
                  </a:lnTo>
                  <a:lnTo>
                    <a:pt x="1407" y="751"/>
                  </a:lnTo>
                  <a:lnTo>
                    <a:pt x="1410" y="748"/>
                  </a:lnTo>
                  <a:lnTo>
                    <a:pt x="1415" y="740"/>
                  </a:lnTo>
                  <a:lnTo>
                    <a:pt x="1423" y="726"/>
                  </a:lnTo>
                  <a:lnTo>
                    <a:pt x="1435" y="708"/>
                  </a:lnTo>
                  <a:lnTo>
                    <a:pt x="1450" y="686"/>
                  </a:lnTo>
                  <a:lnTo>
                    <a:pt x="1470" y="660"/>
                  </a:lnTo>
                  <a:lnTo>
                    <a:pt x="1492" y="630"/>
                  </a:lnTo>
                  <a:lnTo>
                    <a:pt x="1517" y="598"/>
                  </a:lnTo>
                  <a:lnTo>
                    <a:pt x="1545" y="563"/>
                  </a:lnTo>
                  <a:lnTo>
                    <a:pt x="1578" y="526"/>
                  </a:lnTo>
                  <a:lnTo>
                    <a:pt x="1614" y="488"/>
                  </a:lnTo>
                  <a:lnTo>
                    <a:pt x="1653" y="448"/>
                  </a:lnTo>
                  <a:lnTo>
                    <a:pt x="1694" y="407"/>
                  </a:lnTo>
                  <a:lnTo>
                    <a:pt x="1741" y="367"/>
                  </a:lnTo>
                  <a:lnTo>
                    <a:pt x="1791" y="326"/>
                  </a:lnTo>
                  <a:lnTo>
                    <a:pt x="1843" y="286"/>
                  </a:lnTo>
                  <a:lnTo>
                    <a:pt x="1898" y="246"/>
                  </a:lnTo>
                  <a:lnTo>
                    <a:pt x="1958" y="208"/>
                  </a:lnTo>
                  <a:lnTo>
                    <a:pt x="2020" y="173"/>
                  </a:lnTo>
                  <a:lnTo>
                    <a:pt x="2086" y="138"/>
                  </a:lnTo>
                  <a:lnTo>
                    <a:pt x="2156" y="108"/>
                  </a:lnTo>
                  <a:lnTo>
                    <a:pt x="2228" y="79"/>
                  </a:lnTo>
                  <a:lnTo>
                    <a:pt x="2303" y="55"/>
                  </a:lnTo>
                  <a:lnTo>
                    <a:pt x="2383" y="35"/>
                  </a:lnTo>
                  <a:lnTo>
                    <a:pt x="2466" y="18"/>
                  </a:lnTo>
                  <a:lnTo>
                    <a:pt x="2551" y="7"/>
                  </a:lnTo>
                  <a:lnTo>
                    <a:pt x="2640" y="1"/>
                  </a:lnTo>
                  <a:lnTo>
                    <a:pt x="2713" y="0"/>
                  </a:lnTo>
                  <a:lnTo>
                    <a:pt x="27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cxnSp>
        <p:nvCxnSpPr>
          <p:cNvPr id="72" name="직선 연결선 71"/>
          <p:cNvCxnSpPr/>
          <p:nvPr/>
        </p:nvCxnSpPr>
        <p:spPr>
          <a:xfrm>
            <a:off x="5710065" y="3231651"/>
            <a:ext cx="0" cy="649375"/>
          </a:xfrm>
          <a:prstGeom prst="line">
            <a:avLst/>
          </a:prstGeom>
          <a:ln w="28575">
            <a:solidFill>
              <a:srgbClr val="14A3CF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7860056" y="3256703"/>
            <a:ext cx="0" cy="1194794"/>
          </a:xfrm>
          <a:prstGeom prst="line">
            <a:avLst/>
          </a:prstGeom>
          <a:ln w="28575">
            <a:solidFill>
              <a:srgbClr val="4173BC"/>
            </a:solidFill>
            <a:headEnd type="oval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8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9CA50BF9-3BA6-0129-C9ED-D5C517EDD2E1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</p:spTree>
    <p:extLst>
      <p:ext uri="{BB962C8B-B14F-4D97-AF65-F5344CB8AC3E}">
        <p14:creationId xmlns:p14="http://schemas.microsoft.com/office/powerpoint/2010/main" val="3106895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24</a:t>
            </a:fld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374473" y="2307485"/>
            <a:ext cx="4616381" cy="2849707"/>
            <a:chOff x="315659" y="2034834"/>
            <a:chExt cx="4616381" cy="2849707"/>
          </a:xfrm>
        </p:grpSpPr>
        <p:pic>
          <p:nvPicPr>
            <p:cNvPr id="12" name="Picture 2" descr="C:\Users\대한화장품협회\Desktop\124\1111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659" y="2034834"/>
              <a:ext cx="3963386" cy="2849707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오른쪽 화살표 16"/>
            <p:cNvSpPr/>
            <p:nvPr/>
          </p:nvSpPr>
          <p:spPr>
            <a:xfrm>
              <a:off x="4351389" y="3073595"/>
              <a:ext cx="580651" cy="572574"/>
            </a:xfrm>
            <a:prstGeom prst="rightArrow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 bwMode="auto">
            <a:xfrm>
              <a:off x="3529236" y="4077071"/>
              <a:ext cx="822153" cy="798589"/>
            </a:xfrm>
            <a:prstGeom prst="rect">
              <a:avLst/>
            </a:prstGeom>
            <a:solidFill>
              <a:srgbClr val="FFCCFF">
                <a:alpha val="16000"/>
              </a:srgbClr>
            </a:solidFill>
            <a:ln w="349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1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o"/>
                <a:tabLst/>
              </a:pPr>
              <a:endParaRPr kumimoji="1" lang="ko-KR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울릉도L" pitchFamily="18" charset="-127"/>
                <a:ea typeface="HY울릉도L" pitchFamily="18" charset="-127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4473" y="1484784"/>
            <a:ext cx="3963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대한화장품협회 홈페이지 접속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(www.kcia.or.kr)</a:t>
            </a:r>
            <a:endParaRPr lang="ko-KR" altLang="en-US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41654" y="1484784"/>
            <a:ext cx="3729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원료목록 보고 홈페이지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(www.kcia.or.kr/report)</a:t>
            </a:r>
            <a:endParaRPr lang="ko-KR" altLang="en-US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74472" y="5445224"/>
            <a:ext cx="8346113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600" b="1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※ </a:t>
            </a:r>
            <a:r>
              <a:rPr lang="ko-KR" altLang="en-US" sz="1600" b="1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대한화장품협회 홈페이지 접속 → 원료목록보고 홈페이지 클릭 → </a:t>
            </a:r>
            <a:r>
              <a:rPr lang="en-US" altLang="ko-KR" sz="16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‘</a:t>
            </a:r>
            <a:r>
              <a:rPr lang="ko-KR" altLang="en-US" sz="16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맞춤형화장품판매업자 전용</a:t>
            </a:r>
            <a:r>
              <a:rPr lang="en-US" altLang="ko-KR" sz="16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’ </a:t>
            </a:r>
            <a:r>
              <a:rPr lang="ko-KR" altLang="en-US" sz="1600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원료목록보고 선택</a:t>
            </a:r>
            <a:endParaRPr lang="en-US" altLang="ko-KR" sz="1600" b="1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600" b="1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8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645A1E1-2528-AE09-EA09-A18A1D39D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3198" y="2307485"/>
            <a:ext cx="3909733" cy="2849707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26469E2B-316A-D2DC-08F6-EA610B99DB32}"/>
              </a:ext>
            </a:extLst>
          </p:cNvPr>
          <p:cNvSpPr/>
          <p:nvPr/>
        </p:nvSpPr>
        <p:spPr bwMode="auto">
          <a:xfrm>
            <a:off x="7101658" y="2708920"/>
            <a:ext cx="1808643" cy="2189017"/>
          </a:xfrm>
          <a:prstGeom prst="rect">
            <a:avLst/>
          </a:prstGeom>
          <a:solidFill>
            <a:srgbClr val="FFCCFF">
              <a:alpha val="16000"/>
            </a:srgbClr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6" name="모서리가 둥근 직사각형 28">
            <a:extLst>
              <a:ext uri="{FF2B5EF4-FFF2-40B4-BE49-F238E27FC236}">
                <a16:creationId xmlns:a16="http://schemas.microsoft.com/office/drawing/2014/main" id="{04C9D74F-0095-1673-3CEF-FF5A272162FC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A0E2A-7881-EE77-BA8E-5C81353886E4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1960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14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01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71832"/>
            <a:ext cx="2609959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회원가입 또는 로그인</a:t>
            </a:r>
            <a:endParaRPr lang="ko-KR" altLang="en-US" sz="2000" b="1" dirty="0">
              <a:solidFill>
                <a:schemeClr val="accent3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F2BE395D-81EB-730D-A74B-3832998F8A30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6332AB-4D8C-E760-D17E-3EC85A053E67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90FB294-5DB7-E7EF-E2A2-8F6D90C5B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195539"/>
            <a:ext cx="5639569" cy="440783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424F3BF-7BEB-DAC3-B1FD-B0B2A57F3A3C}"/>
              </a:ext>
            </a:extLst>
          </p:cNvPr>
          <p:cNvSpPr/>
          <p:nvPr/>
        </p:nvSpPr>
        <p:spPr bwMode="auto">
          <a:xfrm>
            <a:off x="4536158" y="2156872"/>
            <a:ext cx="822153" cy="369365"/>
          </a:xfrm>
          <a:prstGeom prst="rect">
            <a:avLst/>
          </a:prstGeom>
          <a:solidFill>
            <a:srgbClr val="FFCCFF">
              <a:alpha val="16000"/>
            </a:srgbClr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9" name="모서리가 둥근 직사각형 21">
            <a:extLst>
              <a:ext uri="{FF2B5EF4-FFF2-40B4-BE49-F238E27FC236}">
                <a16:creationId xmlns:a16="http://schemas.microsoft.com/office/drawing/2014/main" id="{8B0AF9FF-2FAB-8571-C5F6-2590A0233496}"/>
              </a:ext>
            </a:extLst>
          </p:cNvPr>
          <p:cNvSpPr/>
          <p:nvPr/>
        </p:nvSpPr>
        <p:spPr>
          <a:xfrm rot="10800000" flipV="1">
            <a:off x="5796136" y="2298352"/>
            <a:ext cx="3240360" cy="3895408"/>
          </a:xfrm>
          <a:prstGeom prst="roundRect">
            <a:avLst>
              <a:gd name="adj" fmla="val 3931"/>
            </a:avLst>
          </a:prstGeom>
          <a:solidFill>
            <a:schemeClr val="bg1"/>
          </a:solidFill>
          <a:ln w="22225" algn="ctr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  <a:effectLst/>
        </p:spPr>
        <p:txBody>
          <a:bodyPr vert="horz" wrap="non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ko-KR" altLang="en-US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D598F7-4A3A-7B58-2958-810A8EB59F9F}"/>
              </a:ext>
            </a:extLst>
          </p:cNvPr>
          <p:cNvSpPr txBox="1"/>
          <p:nvPr/>
        </p:nvSpPr>
        <p:spPr>
          <a:xfrm>
            <a:off x="5796136" y="2313161"/>
            <a:ext cx="3240360" cy="379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원료목록보고 전용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ID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 있는 경우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로그인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버튼 클릭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책임판매업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 겸엄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원료목록보고 전용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ID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 없는 경우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이용신청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버튼을 클릭하여 가입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accent3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협회 회원사 로그인 정보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(ID)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와 무관함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accent3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6017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18FA1FD-BA90-581E-505E-6F4649BE2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75" y="2719831"/>
            <a:ext cx="4549007" cy="3054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직사각형 14"/>
          <p:cNvSpPr/>
          <p:nvPr/>
        </p:nvSpPr>
        <p:spPr>
          <a:xfrm>
            <a:off x="66071" y="5815468"/>
            <a:ext cx="9036496" cy="787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6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※ </a:t>
            </a:r>
            <a:r>
              <a:rPr lang="ko-KR" altLang="en-US" sz="16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신규 맞춤형화장품판매업 등록 회사의 경우는 업 구분의 </a:t>
            </a:r>
            <a:r>
              <a:rPr lang="en-US" altLang="ko-KR" sz="16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16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맞춤형화장품판매업자</a:t>
            </a:r>
            <a:r>
              <a:rPr lang="en-US" altLang="ko-KR" sz="16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z="16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선택하여 이용신청</a:t>
            </a:r>
            <a:endParaRPr lang="en-US" altLang="ko-KR" sz="160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0" lv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6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※ </a:t>
            </a:r>
            <a:r>
              <a:rPr lang="ko-KR" altLang="en-US" sz="1600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맞춤형화장품판매업신고번호</a:t>
            </a:r>
            <a:r>
              <a:rPr lang="ko-KR" altLang="en-US" sz="16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및 </a:t>
            </a:r>
            <a:r>
              <a:rPr lang="ko-KR" altLang="en-US" sz="1600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신고연월일은</a:t>
            </a:r>
            <a:r>
              <a:rPr lang="ko-KR" altLang="en-US" sz="16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‘</a:t>
            </a:r>
            <a:r>
              <a:rPr lang="ko-KR" altLang="en-US" sz="16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맞춤형화장품판매업 </a:t>
            </a:r>
            <a:r>
              <a:rPr lang="ko-KR" altLang="en-US" sz="1600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신고필증</a:t>
            </a:r>
            <a:r>
              <a:rPr lang="en-US" altLang="ko-KR" sz="16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’ </a:t>
            </a:r>
            <a:r>
              <a:rPr lang="ko-KR" altLang="en-US" sz="16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에서 확인가능</a:t>
            </a:r>
            <a:endParaRPr lang="en-US" altLang="ko-KR" sz="160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18" name="직사각형 17"/>
          <p:cNvSpPr/>
          <p:nvPr/>
        </p:nvSpPr>
        <p:spPr bwMode="auto">
          <a:xfrm>
            <a:off x="171034" y="4221088"/>
            <a:ext cx="4623848" cy="1594380"/>
          </a:xfrm>
          <a:prstGeom prst="rect">
            <a:avLst/>
          </a:prstGeom>
          <a:solidFill>
            <a:srgbClr val="FFCCFF">
              <a:alpha val="16000"/>
            </a:srgbClr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475" y="2320044"/>
            <a:ext cx="454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ID</a:t>
            </a:r>
            <a:r>
              <a:rPr lang="ko-KR" altLang="en-US" b="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 없는 경우 </a:t>
            </a:r>
            <a:r>
              <a:rPr lang="ko-KR" altLang="en-US" sz="13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→ 맞춤형화장품판매업자 전용 </a:t>
            </a:r>
            <a:r>
              <a:rPr lang="en-US" altLang="ko-KR" sz="13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ID </a:t>
            </a:r>
            <a:r>
              <a:rPr lang="ko-KR" altLang="en-US" sz="1300" b="1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신청</a:t>
            </a:r>
            <a:endParaRPr lang="ko-KR" altLang="en-US" sz="1300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4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01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71832"/>
            <a:ext cx="2609959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회원가입 또는 로그인</a:t>
            </a:r>
            <a:endParaRPr lang="ko-KR" altLang="en-US" sz="2000" b="1" dirty="0">
              <a:solidFill>
                <a:schemeClr val="accent3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F2BE395D-81EB-730D-A74B-3832998F8A30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6332AB-4D8C-E760-D17E-3EC85A053E67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모서리가 둥근 사각형 설명선 32">
            <a:extLst>
              <a:ext uri="{FF2B5EF4-FFF2-40B4-BE49-F238E27FC236}">
                <a16:creationId xmlns:a16="http://schemas.microsoft.com/office/drawing/2014/main" id="{727C50C3-2083-2D01-6760-851F27FF793F}"/>
              </a:ext>
            </a:extLst>
          </p:cNvPr>
          <p:cNvSpPr/>
          <p:nvPr/>
        </p:nvSpPr>
        <p:spPr bwMode="auto">
          <a:xfrm>
            <a:off x="5441886" y="2182788"/>
            <a:ext cx="3456239" cy="2492424"/>
          </a:xfrm>
          <a:prstGeom prst="wedgeRoundRectCallout">
            <a:avLst>
              <a:gd name="adj1" fmla="val -145593"/>
              <a:gd name="adj2" fmla="val 40438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ko-KR" altLang="en-US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업 구분에서 </a:t>
            </a:r>
            <a:r>
              <a:rPr lang="en-US" altLang="ko-KR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맞춤형화장품판매업자</a:t>
            </a:r>
            <a:r>
              <a:rPr lang="en-US" altLang="ko-KR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 </a:t>
            </a:r>
            <a:r>
              <a:rPr lang="ko-KR" altLang="en-US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또는 </a:t>
            </a:r>
            <a:r>
              <a:rPr lang="en-US" altLang="ko-KR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책임판매업자 및 맞춤형화장품판매업자</a:t>
            </a:r>
            <a:r>
              <a:rPr lang="en-US" altLang="ko-KR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겸업인 경우</a:t>
            </a:r>
            <a:r>
              <a:rPr lang="en-US" altLang="ko-KR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)” </a:t>
            </a:r>
            <a:r>
              <a:rPr lang="ko-KR" altLang="en-US" sz="16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선택하여 회사 정보 입력</a:t>
            </a:r>
            <a:endParaRPr lang="en-US" altLang="ko-KR" sz="16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R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40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※ </a:t>
            </a:r>
            <a:r>
              <a:rPr lang="ko-KR" altLang="en-US" sz="140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화장품 책임판매업과 겸업인 경우</a:t>
            </a:r>
            <a:r>
              <a:rPr lang="en-US" altLang="ko-KR" sz="140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40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책임판매업자용 아이디와 동일하게 이용</a:t>
            </a:r>
            <a:endParaRPr lang="en-US" altLang="ko-KR" sz="140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6568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27</a:t>
            </a:fld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39552" y="4499828"/>
            <a:ext cx="1266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신고연월일</a:t>
            </a:r>
            <a:endParaRPr lang="ko-KR" altLang="en-US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7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8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01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39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71832"/>
            <a:ext cx="2609959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회원가입 또는 로그인</a:t>
            </a:r>
            <a:endParaRPr lang="ko-KR" altLang="en-US" sz="2000" b="1" dirty="0">
              <a:solidFill>
                <a:schemeClr val="accent3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" name="모서리가 둥근 직사각형 28">
            <a:extLst>
              <a:ext uri="{FF2B5EF4-FFF2-40B4-BE49-F238E27FC236}">
                <a16:creationId xmlns:a16="http://schemas.microsoft.com/office/drawing/2014/main" id="{6A7109F3-24DB-7C0A-5004-0028BEE04E46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22E6AE5-7C56-8FFA-676F-B74B87F0F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878" y="1495649"/>
            <a:ext cx="3721980" cy="4860701"/>
          </a:xfrm>
          <a:prstGeom prst="rect">
            <a:avLst/>
          </a:prstGeom>
        </p:spPr>
      </p:pic>
      <p:sp>
        <p:nvSpPr>
          <p:cNvPr id="32" name="모서리가 둥근 사각형 설명선 31"/>
          <p:cNvSpPr/>
          <p:nvPr/>
        </p:nvSpPr>
        <p:spPr bwMode="auto">
          <a:xfrm>
            <a:off x="539552" y="4874210"/>
            <a:ext cx="3240360" cy="1224136"/>
          </a:xfrm>
          <a:prstGeom prst="wedgeRoundRectCallout">
            <a:avLst>
              <a:gd name="adj1" fmla="val 153243"/>
              <a:gd name="adj2" fmla="val -1939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14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신고년월일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z="1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란에는 맞춤형화장품판매업 신고필증에 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기재된 신고일자를</a:t>
            </a:r>
            <a:endParaRPr lang="en-US" altLang="ko-KR" sz="1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정확히 확인하여 입력하여 주십시오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kumimoji="1" lang="ko-KR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모서리가 둥근 사각형 설명선 32"/>
          <p:cNvSpPr/>
          <p:nvPr/>
        </p:nvSpPr>
        <p:spPr bwMode="auto">
          <a:xfrm>
            <a:off x="323528" y="2708920"/>
            <a:ext cx="3240360" cy="1224136"/>
          </a:xfrm>
          <a:prstGeom prst="wedgeRoundRectCallout">
            <a:avLst>
              <a:gd name="adj1" fmla="val 109789"/>
              <a:gd name="adj2" fmla="val -115691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1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맞춤형화장품판매업소 신고번호</a:t>
            </a:r>
            <a:r>
              <a:rPr lang="en-US" altLang="ko-KR" sz="1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는 </a:t>
            </a:r>
            <a:r>
              <a:rPr lang="ko-KR" altLang="en-US" sz="14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신고필증의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 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OO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호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로 기재된 부분을 확인하여 입력해 주십시오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kumimoji="1" lang="ko-KR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8D1E332-698F-9FED-B3CE-75DA9AAC1CEB}"/>
              </a:ext>
            </a:extLst>
          </p:cNvPr>
          <p:cNvSpPr/>
          <p:nvPr/>
        </p:nvSpPr>
        <p:spPr bwMode="auto">
          <a:xfrm>
            <a:off x="5004048" y="1451625"/>
            <a:ext cx="1080120" cy="449462"/>
          </a:xfrm>
          <a:prstGeom prst="rect">
            <a:avLst/>
          </a:prstGeom>
          <a:solidFill>
            <a:srgbClr val="FFCCFF">
              <a:alpha val="16000"/>
            </a:srgbClr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40521" y="2326976"/>
            <a:ext cx="3267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>
                <a:latin typeface="맑은 고딕" pitchFamily="50" charset="-127"/>
                <a:ea typeface="맑은 고딕" pitchFamily="50" charset="-127"/>
              </a:rPr>
              <a:t>맞춤형화장품판매업 신고번호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F24766D-A74A-C590-CB7F-D432510AAA64}"/>
              </a:ext>
            </a:extLst>
          </p:cNvPr>
          <p:cNvSpPr/>
          <p:nvPr/>
        </p:nvSpPr>
        <p:spPr bwMode="auto">
          <a:xfrm>
            <a:off x="7445276" y="5132898"/>
            <a:ext cx="1375196" cy="365125"/>
          </a:xfrm>
          <a:prstGeom prst="rect">
            <a:avLst/>
          </a:prstGeom>
          <a:solidFill>
            <a:srgbClr val="FFCCFF">
              <a:alpha val="16000"/>
            </a:srgbClr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B93FF9-96DD-8A99-7ACE-92CB7D9068F9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0991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541336" y="2530027"/>
            <a:ext cx="1583284" cy="9361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보고회사 및 </a:t>
            </a:r>
            <a:endParaRPr lang="en-US" altLang="ko-KR" sz="170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7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담당자 정보 </a:t>
            </a:r>
            <a:endParaRPr lang="en-US" altLang="ko-KR" sz="170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7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작성</a:t>
            </a:r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2196628" y="2998079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700684" y="2530027"/>
            <a:ext cx="1583284" cy="9361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원료목록 작성</a:t>
            </a:r>
            <a:endParaRPr lang="en-US" altLang="ko-KR" sz="170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14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엑셀 업로드</a:t>
            </a:r>
            <a:endParaRPr lang="en-US" altLang="ko-KR" sz="140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또는 수기 등록</a:t>
            </a:r>
            <a:r>
              <a:rPr lang="en-US" altLang="ko-KR" sz="14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40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4377506" y="2998079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4860924" y="2530027"/>
            <a:ext cx="1583284" cy="9361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원료검사</a:t>
            </a:r>
            <a:endParaRPr lang="en-US" altLang="ko-KR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14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400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표준명</a:t>
            </a:r>
            <a:r>
              <a:rPr lang="en-US" altLang="ko-KR" sz="14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배합금지여부 확인</a:t>
            </a:r>
            <a:r>
              <a:rPr lang="en-US" altLang="ko-KR" sz="14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40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6547930" y="2998079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7021164" y="2530027"/>
            <a:ext cx="1583284" cy="9361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제출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8432102A-BC6E-410B-B853-6A3911BA23FF}"/>
              </a:ext>
            </a:extLst>
          </p:cNvPr>
          <p:cNvSpPr/>
          <p:nvPr/>
        </p:nvSpPr>
        <p:spPr>
          <a:xfrm>
            <a:off x="6444208" y="2670634"/>
            <a:ext cx="586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spc="-15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예</a:t>
            </a:r>
            <a:endParaRPr lang="ko-KR" altLang="en-US" sz="1400" spc="-15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5632464" y="3610147"/>
            <a:ext cx="0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432102A-BC6E-410B-B853-6A3911BA23FF}"/>
              </a:ext>
            </a:extLst>
          </p:cNvPr>
          <p:cNvSpPr/>
          <p:nvPr/>
        </p:nvSpPr>
        <p:spPr>
          <a:xfrm>
            <a:off x="5610526" y="3601780"/>
            <a:ext cx="8336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spc="-15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아니오</a:t>
            </a:r>
            <a:endParaRPr lang="ko-KR" altLang="en-US" sz="1400" spc="-15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860924" y="4069815"/>
            <a:ext cx="1583284" cy="9361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수정</a:t>
            </a:r>
          </a:p>
        </p:txBody>
      </p:sp>
      <p:cxnSp>
        <p:nvCxnSpPr>
          <p:cNvPr id="30" name="직선 연결선 29"/>
          <p:cNvCxnSpPr>
            <a:stCxn id="29" idx="1"/>
          </p:cNvCxnSpPr>
          <p:nvPr/>
        </p:nvCxnSpPr>
        <p:spPr>
          <a:xfrm flipH="1">
            <a:off x="3492326" y="4537867"/>
            <a:ext cx="13685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 flipV="1">
            <a:off x="3489836" y="3754163"/>
            <a:ext cx="0" cy="7837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5496" y="5327774"/>
            <a:ext cx="9001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표준화된 명칭으로 원료목록 보고 해야 함</a:t>
            </a:r>
            <a:r>
              <a:rPr lang="en-US" altLang="ko-KR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표준화된 명칭이 아닐 경우 </a:t>
            </a:r>
            <a:r>
              <a:rPr lang="en-US" altLang="ko-KR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17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표준명</a:t>
            </a:r>
            <a:r>
              <a:rPr lang="ko-KR" altLang="en-US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미등록 원료</a:t>
            </a:r>
            <a:r>
              <a:rPr lang="en-US" altLang="ko-KR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r>
              <a:rPr lang="ko-KR" altLang="en-US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라고 안내  </a:t>
            </a:r>
            <a:r>
              <a:rPr lang="ko-KR" altLang="en-US" sz="17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메세지</a:t>
            </a:r>
            <a:r>
              <a:rPr lang="ko-KR" altLang="en-US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뜸 </a:t>
            </a:r>
            <a:endParaRPr lang="en-US" altLang="ko-KR" sz="1700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표준화된 명칭이 아닐 경우</a:t>
            </a:r>
            <a:r>
              <a:rPr lang="en-US" altLang="ko-KR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금지 원료 포함</a:t>
            </a:r>
            <a:r>
              <a:rPr lang="en-US" altLang="ko-KR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ko-KR" altLang="en-US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해당 </a:t>
            </a:r>
            <a:r>
              <a:rPr lang="ko-KR" altLang="en-US" sz="17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성분명을</a:t>
            </a:r>
            <a:r>
              <a:rPr lang="ko-KR" altLang="en-US" sz="17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표준화 명칭으로 수정해야 함</a:t>
            </a:r>
            <a:endParaRPr lang="en-US" altLang="ko-KR" sz="17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6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28</a:t>
            </a:fld>
            <a:endParaRPr lang="ko-KR" altLang="en-US" dirty="0"/>
          </a:p>
        </p:txBody>
      </p:sp>
      <p:sp>
        <p:nvSpPr>
          <p:cNvPr id="22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02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71832"/>
            <a:ext cx="5418271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err="1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원료목록</a:t>
            </a:r>
            <a:r>
              <a:rPr lang="ko-KR" altLang="en-US" sz="2000" b="1" dirty="0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작성</a:t>
            </a:r>
          </a:p>
        </p:txBody>
      </p:sp>
      <p:sp>
        <p:nvSpPr>
          <p:cNvPr id="34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모서리가 둥근 직사각형 28">
            <a:extLst>
              <a:ext uri="{FF2B5EF4-FFF2-40B4-BE49-F238E27FC236}">
                <a16:creationId xmlns:a16="http://schemas.microsoft.com/office/drawing/2014/main" id="{9851F745-9485-4A24-7CD9-7C746C7378B8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A66033-F5BA-18C9-54F7-E943911533F1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18575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모서리가 둥근 직사각형 21"/>
          <p:cNvSpPr/>
          <p:nvPr/>
        </p:nvSpPr>
        <p:spPr>
          <a:xfrm rot="10800000" flipV="1">
            <a:off x="5796136" y="2298352"/>
            <a:ext cx="3240360" cy="3895408"/>
          </a:xfrm>
          <a:prstGeom prst="roundRect">
            <a:avLst>
              <a:gd name="adj" fmla="val 3931"/>
            </a:avLst>
          </a:prstGeom>
          <a:solidFill>
            <a:schemeClr val="bg1"/>
          </a:solidFill>
          <a:ln w="22225" algn="ctr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  <a:effectLst/>
        </p:spPr>
        <p:txBody>
          <a:bodyPr vert="horz" wrap="non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96136" y="2313161"/>
            <a:ext cx="3240360" cy="296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회사 및 담당자 정보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 맞는지 확인 후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화면에서 직접 입력하기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또는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엑셀파일로 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업로드하기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버튼 클릭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전년도에 판매한 맞춤형화장품이 없을 경우 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판매내역 없음으로 보고하기</a:t>
            </a:r>
            <a:r>
              <a:rPr lang="en-US" altLang="ko-KR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클릭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accent3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29</a:t>
            </a:fld>
            <a:endParaRPr lang="ko-KR" alt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28800"/>
            <a:ext cx="4698191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err="1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원료목록</a:t>
            </a:r>
            <a:r>
              <a:rPr lang="ko-KR" altLang="en-US" sz="2000" b="1" dirty="0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작성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_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회사 및 담당자 정보 작성</a:t>
            </a:r>
          </a:p>
        </p:txBody>
      </p:sp>
      <p:sp>
        <p:nvSpPr>
          <p:cNvPr id="11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03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2" name="모서리가 둥근 직사각형 3">
            <a:extLst>
              <a:ext uri="{FF2B5EF4-FFF2-40B4-BE49-F238E27FC236}">
                <a16:creationId xmlns:a16="http://schemas.microsoft.com/office/drawing/2014/main" id="{FBF0A50E-96F0-8942-C741-D2C19E2E929A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DF345222-7B48-4312-5B81-8CF2221ABD00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6D3C8-BCFB-192B-3CBA-42B087DBB089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25C7CD8-70BD-8C90-1218-E43A138F8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74" y="2238022"/>
            <a:ext cx="5508104" cy="460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35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모서리가 둥근 직사각형 21"/>
          <p:cNvSpPr/>
          <p:nvPr/>
        </p:nvSpPr>
        <p:spPr>
          <a:xfrm rot="10800000" flipV="1">
            <a:off x="5796136" y="2307733"/>
            <a:ext cx="3240360" cy="4413742"/>
          </a:xfrm>
          <a:prstGeom prst="roundRect">
            <a:avLst>
              <a:gd name="adj" fmla="val 3931"/>
            </a:avLst>
          </a:prstGeom>
          <a:solidFill>
            <a:schemeClr val="bg1"/>
          </a:solidFill>
          <a:ln w="22225" algn="ctr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  <a:effectLst/>
        </p:spPr>
        <p:txBody>
          <a:bodyPr vert="horz" wrap="non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96136" y="2315690"/>
            <a:ext cx="3240360" cy="4212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 추가 후 화면에서 직접 입력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맞춤형화장품판매업소 신고번호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유형표시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책임판매업자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제조업자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용도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수출전용 여부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는 해당하는 값 클릭하여 선택 입력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제품명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유형표시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제조업자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용도가 동일한 제품의 경우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 추가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기능 이용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accent3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임시저장 버튼 클릭 시 자동원료검사 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표준명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금지여부 확인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30</a:t>
            </a:fld>
            <a:endParaRPr lang="ko-KR" altLang="en-US"/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28800"/>
            <a:ext cx="4698191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err="1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원료목록</a:t>
            </a:r>
            <a:r>
              <a:rPr lang="ko-KR" altLang="en-US" sz="2000" b="1" dirty="0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작성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_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화면에서 직접 입력하기</a:t>
            </a:r>
          </a:p>
        </p:txBody>
      </p:sp>
      <p:sp>
        <p:nvSpPr>
          <p:cNvPr id="12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03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3" name="모서리가 둥근 직사각형 3">
            <a:extLst>
              <a:ext uri="{FF2B5EF4-FFF2-40B4-BE49-F238E27FC236}">
                <a16:creationId xmlns:a16="http://schemas.microsoft.com/office/drawing/2014/main" id="{20FF7A17-BB98-F5EA-2610-F0A6E79D9285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모서리가 둥근 직사각형 28">
            <a:extLst>
              <a:ext uri="{FF2B5EF4-FFF2-40B4-BE49-F238E27FC236}">
                <a16:creationId xmlns:a16="http://schemas.microsoft.com/office/drawing/2014/main" id="{7A070A28-D0D3-C127-9B28-E9601FC506F0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BF7DF54-7C9A-B41C-2F1F-20299553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30" y="2316733"/>
            <a:ext cx="5531890" cy="39925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8F5784-868E-CF08-A4D1-5950B8D6CF2C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7933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310031"/>
            <a:ext cx="5472607" cy="39272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모서리가 둥근 직사각형 21"/>
          <p:cNvSpPr/>
          <p:nvPr/>
        </p:nvSpPr>
        <p:spPr>
          <a:xfrm rot="10800000" flipV="1">
            <a:off x="5796136" y="2224645"/>
            <a:ext cx="3240360" cy="4156682"/>
          </a:xfrm>
          <a:prstGeom prst="roundRect">
            <a:avLst>
              <a:gd name="adj" fmla="val 3931"/>
            </a:avLst>
          </a:prstGeom>
          <a:solidFill>
            <a:schemeClr val="bg1"/>
          </a:solidFill>
          <a:ln w="22225" algn="ctr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  <a:effectLst/>
        </p:spPr>
        <p:txBody>
          <a:bodyPr vert="horz" wrap="non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96136" y="2276872"/>
            <a:ext cx="324036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다운로드 한 엑셀서식에 원료목록 내용 작성 및 저장하여 엑셀 업로드 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업로드 또는 임시저장  버튼 클릭 시 자동 원료검사 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표준명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금지여부 확인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반드시 수정 필요사항이 없는 경우에만 최종 제출버튼 클릭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11" name="직선 화살표 연결선 10"/>
          <p:cNvCxnSpPr/>
          <p:nvPr/>
        </p:nvCxnSpPr>
        <p:spPr bwMode="auto">
          <a:xfrm flipV="1">
            <a:off x="2915815" y="4246056"/>
            <a:ext cx="1487559" cy="1005524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CE1CBDE-FC30-48F6-ADCC-C930279BB8A0}" type="slidenum">
              <a:rPr lang="ko-KR" altLang="en-US" smtClean="0"/>
              <a:t>31</a:t>
            </a:fld>
            <a:endParaRPr lang="ko-KR" altLang="en-US"/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28800"/>
            <a:ext cx="4698191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err="1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원료목록</a:t>
            </a:r>
            <a:r>
              <a:rPr lang="ko-KR" altLang="en-US" sz="2000" b="1" dirty="0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작성</a:t>
            </a:r>
            <a:r>
              <a:rPr lang="en-US" altLang="ko-KR" sz="2000" b="1" dirty="0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_</a:t>
            </a:r>
            <a:r>
              <a:rPr lang="ko-KR" altLang="en-US" sz="2000" b="1" dirty="0">
                <a:solidFill>
                  <a:schemeClr val="bg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엑셀 파일로 업로드하기</a:t>
            </a:r>
          </a:p>
        </p:txBody>
      </p:sp>
      <p:sp>
        <p:nvSpPr>
          <p:cNvPr id="14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03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pic>
        <p:nvPicPr>
          <p:cNvPr id="13" name="Picture 3" descr="C:\Users\대한화장품협회\Desktop\555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29" y="2826974"/>
            <a:ext cx="2497489" cy="14190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F832331E-C632-CFCA-2034-042864518E5A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C40AA3-7295-2E77-6285-197DF475F933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8428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32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26839" y="2204864"/>
            <a:ext cx="3217303" cy="2920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  <a:cs typeface="Verdana" pitchFamily="34" charset="0"/>
              </a:rPr>
              <a:t>수정사항이 필요 없는 경우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66" y="2557250"/>
            <a:ext cx="3202976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001" y="2568874"/>
            <a:ext cx="3203343" cy="1860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454434" y="2216925"/>
            <a:ext cx="4438046" cy="2920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  <a:cs typeface="Verdana" pitchFamily="34" charset="0"/>
              </a:rPr>
              <a:t>단서조항이 있는 배합금지 성분이 있을 경우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918" y="4894546"/>
            <a:ext cx="3234426" cy="1855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449514" y="4553455"/>
            <a:ext cx="3195788" cy="2920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  <a:cs typeface="Verdana" pitchFamily="34" charset="0"/>
              </a:rPr>
              <a:t>순수 배합금지 성분이 있을 경우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83479"/>
            <a:ext cx="3232582" cy="1891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26838" y="4527338"/>
            <a:ext cx="3217304" cy="2854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400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  <a:cs typeface="Verdana" pitchFamily="34" charset="0"/>
              </a:rPr>
              <a:t>표준명</a:t>
            </a:r>
            <a:r>
              <a:rPr lang="ko-KR" altLang="en-US" sz="1400" b="1" dirty="0">
                <a:latin typeface="나눔고딕 ExtraBold" panose="020D0904000000000000" pitchFamily="50" charset="-127"/>
                <a:ea typeface="나눔고딕 ExtraBold" panose="020D0904000000000000" pitchFamily="50" charset="-127"/>
                <a:cs typeface="Verdana" pitchFamily="34" charset="0"/>
              </a:rPr>
              <a:t> 미등록 성분이 있을 경우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28800"/>
            <a:ext cx="2873119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제출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5508104" y="81691"/>
            <a:ext cx="3576971" cy="1800200"/>
            <a:chOff x="5818857" y="81691"/>
            <a:chExt cx="3266216" cy="1800200"/>
          </a:xfrm>
        </p:grpSpPr>
        <p:sp>
          <p:nvSpPr>
            <p:cNvPr id="3" name="이등변 삼각형 2"/>
            <p:cNvSpPr/>
            <p:nvPr/>
          </p:nvSpPr>
          <p:spPr>
            <a:xfrm rot="14492974">
              <a:off x="5846586" y="883895"/>
              <a:ext cx="360040" cy="415498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103095" y="81691"/>
              <a:ext cx="2981978" cy="180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참고</a:t>
              </a:r>
              <a:r>
                <a:rPr lang="en-US" altLang="ko-KR" sz="14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 </a:t>
              </a:r>
              <a:r>
                <a:rPr lang="ko-KR" altLang="en-US" sz="14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화장품 안전기준 등에 </a:t>
              </a:r>
              <a:r>
                <a:rPr lang="ko-KR" altLang="en-US" sz="1400" b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관한 규정 </a:t>
              </a:r>
              <a:endParaRPr lang="en-US" altLang="ko-KR" sz="1400" b="1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「화장품법」 제</a:t>
              </a:r>
              <a:r>
                <a:rPr lang="en-US" altLang="ko-KR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8</a:t>
              </a:r>
              <a:r>
                <a:rPr lang="ko-KR" altLang="en-US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조의 규정에 따라 화장품에 사용할 수 없는 원료와 사용상의 제한이 필요한 원료</a:t>
              </a:r>
              <a:r>
                <a:rPr lang="en-US" altLang="ko-KR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보존제</a:t>
              </a:r>
              <a:r>
                <a:rPr lang="en-US" altLang="ko-KR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자외선차단제</a:t>
              </a:r>
              <a:r>
                <a:rPr lang="en-US" altLang="ko-KR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염모제</a:t>
              </a:r>
              <a:r>
                <a:rPr lang="en-US" altLang="ko-KR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기타</a:t>
              </a:r>
              <a:r>
                <a:rPr lang="en-US" altLang="ko-KR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r>
                <a:rPr lang="ko-KR" altLang="en-US" sz="140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와 사용기준을 지정하고 있음</a:t>
              </a:r>
              <a:endPara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4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5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04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6AD7C7-167D-579C-2399-03B525267390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0986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29268" y="6288936"/>
            <a:ext cx="6474980" cy="43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itchFamily="2" charset="2"/>
              <a:buChar char="ü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결과조회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원료목록보고한 내역을 확인할 수 있음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33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042125-4AD7-4C08-BD68-B5EA673F1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500309"/>
            <a:ext cx="6336704" cy="357665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8" name="그룹 17"/>
          <p:cNvGrpSpPr/>
          <p:nvPr/>
        </p:nvGrpSpPr>
        <p:grpSpPr>
          <a:xfrm>
            <a:off x="6553200" y="4402827"/>
            <a:ext cx="1827262" cy="576064"/>
            <a:chOff x="5818857" y="81691"/>
            <a:chExt cx="3266216" cy="1800200"/>
          </a:xfrm>
          <a:solidFill>
            <a:schemeClr val="accent2">
              <a:lumMod val="75000"/>
            </a:schemeClr>
          </a:solidFill>
        </p:grpSpPr>
        <p:sp>
          <p:nvSpPr>
            <p:cNvPr id="19" name="이등변 삼각형 18"/>
            <p:cNvSpPr/>
            <p:nvPr/>
          </p:nvSpPr>
          <p:spPr>
            <a:xfrm rot="14492974">
              <a:off x="5846586" y="883895"/>
              <a:ext cx="360040" cy="4154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6103095" y="81691"/>
              <a:ext cx="2981978" cy="1800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ko-KR" altLang="en-US" sz="1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제출 </a:t>
              </a:r>
              <a:r>
                <a:rPr lang="ko-KR" altLang="en-US" sz="1200" b="1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팝업창</a:t>
              </a:r>
              <a:r>
                <a:rPr lang="ko-KR" altLang="en-US" sz="1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안내 문구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 bwMode="auto">
          <a:xfrm>
            <a:off x="323527" y="4619993"/>
            <a:ext cx="6388687" cy="862954"/>
          </a:xfrm>
          <a:prstGeom prst="rect">
            <a:avLst/>
          </a:prstGeom>
          <a:solidFill>
            <a:srgbClr val="FFCCFF">
              <a:alpha val="16000"/>
            </a:srgbClr>
          </a:solidFill>
          <a:ln w="349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28800"/>
            <a:ext cx="2873119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제출</a:t>
            </a:r>
          </a:p>
        </p:txBody>
      </p:sp>
      <p:sp>
        <p:nvSpPr>
          <p:cNvPr id="16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04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4" name="모서리가 둥근 직사각형 28">
            <a:extLst>
              <a:ext uri="{FF2B5EF4-FFF2-40B4-BE49-F238E27FC236}">
                <a16:creationId xmlns:a16="http://schemas.microsoft.com/office/drawing/2014/main" id="{6B965E2A-BD4A-58B4-600F-27B10DA55A53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4538C-24E8-22E6-4DF9-83D19A42DF5A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22282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모서리가 둥근 직사각형 21"/>
          <p:cNvSpPr/>
          <p:nvPr/>
        </p:nvSpPr>
        <p:spPr>
          <a:xfrm rot="10800000" flipV="1">
            <a:off x="179512" y="5568739"/>
            <a:ext cx="8784976" cy="1152735"/>
          </a:xfrm>
          <a:prstGeom prst="roundRect">
            <a:avLst>
              <a:gd name="adj" fmla="val 3931"/>
            </a:avLst>
          </a:prstGeom>
          <a:solidFill>
            <a:schemeClr val="bg1"/>
          </a:solidFill>
          <a:ln w="22225" algn="ctr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  <a:effectLst/>
        </p:spPr>
        <p:txBody>
          <a:bodyPr vert="horz" wrap="non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79512" y="5568739"/>
            <a:ext cx="8784976" cy="115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itchFamily="2" charset="2"/>
              <a:buChar char="ü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 연도별 제출내역 확인 가능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ü"/>
            </a:pP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수정사항이 있을 경우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결과조회에서  제출내역 클릭 후 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수정</a:t>
            </a:r>
            <a:r>
              <a:rPr lang="en-US" altLang="ko-KR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버튼 </a:t>
            </a: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클릭하여 수정 가능함</a:t>
            </a:r>
            <a:endParaRPr lang="en-US" altLang="ko-KR" b="1" spc="-15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accent3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ü"/>
            </a:pPr>
            <a:r>
              <a:rPr lang="ko-KR" altLang="en-US" b="1" spc="-15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식약처 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제출 보고서 </a:t>
            </a:r>
            <a:r>
              <a:rPr lang="ko-KR" altLang="en-US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서식대로</a:t>
            </a:r>
            <a:r>
              <a:rPr lang="ko-KR" altLang="en-US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인쇄 가능</a:t>
            </a:r>
            <a:endParaRPr lang="en-US" altLang="ko-KR" b="1" spc="-150" dirty="0">
              <a:ln>
                <a:solidFill>
                  <a:srgbClr val="1B1819">
                    <a:alpha val="0"/>
                  </a:srgbClr>
                </a:solidFill>
              </a:ln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34</a:t>
            </a:fld>
            <a:endParaRPr lang="ko-KR" altLang="en-US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E8C2B409-F5C2-4915-8218-57D28AEE7B0A}"/>
              </a:ext>
            </a:extLst>
          </p:cNvPr>
          <p:cNvSpPr txBox="1">
            <a:spLocks/>
          </p:cNvSpPr>
          <p:nvPr/>
        </p:nvSpPr>
        <p:spPr>
          <a:xfrm>
            <a:off x="953929" y="1628800"/>
            <a:ext cx="2873119" cy="432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err="1">
                <a:solidFill>
                  <a:schemeClr val="accent3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결과조회</a:t>
            </a:r>
            <a:endParaRPr lang="ko-KR" altLang="en-US" sz="2000" b="1" dirty="0">
              <a:solidFill>
                <a:schemeClr val="accent3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398CFFA7-AEB3-4CD3-9396-9B813F516178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3" name="Oval 23">
            <a:extLst>
              <a:ext uri="{FF2B5EF4-FFF2-40B4-BE49-F238E27FC236}">
                <a16:creationId xmlns:a16="http://schemas.microsoft.com/office/drawing/2014/main" id="{D573B7F8-7178-46AD-8672-18D53DB21571}"/>
              </a:ext>
            </a:extLst>
          </p:cNvPr>
          <p:cNvSpPr/>
          <p:nvPr/>
        </p:nvSpPr>
        <p:spPr>
          <a:xfrm>
            <a:off x="395536" y="1574463"/>
            <a:ext cx="558393" cy="55839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나눔바른고딕" panose="020B0603020101020101" pitchFamily="50" charset="-127"/>
                <a:cs typeface="Arial" pitchFamily="34" charset="0"/>
              </a:rPr>
              <a:t>05</a:t>
            </a:r>
            <a:endParaRPr lang="ko-KR" altLang="en-US" sz="1400" b="1" dirty="0">
              <a:latin typeface="나눔바른고딕" panose="020B0603020101020101" pitchFamily="50" charset="-127"/>
              <a:cs typeface="Arial" pitchFamily="34" charset="0"/>
            </a:endParaRPr>
          </a:p>
        </p:txBody>
      </p:sp>
      <p:sp>
        <p:nvSpPr>
          <p:cNvPr id="3" name="모서리가 둥근 직사각형 28">
            <a:extLst>
              <a:ext uri="{FF2B5EF4-FFF2-40B4-BE49-F238E27FC236}">
                <a16:creationId xmlns:a16="http://schemas.microsoft.com/office/drawing/2014/main" id="{6E162FF4-3110-BCC4-97AB-D059F132B624}"/>
              </a:ext>
            </a:extLst>
          </p:cNvPr>
          <p:cNvSpPr/>
          <p:nvPr/>
        </p:nvSpPr>
        <p:spPr>
          <a:xfrm>
            <a:off x="5787986" y="67524"/>
            <a:ext cx="3314581" cy="79109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맞춤형화장품판매업자</a:t>
            </a:r>
            <a:endParaRPr lang="en-US" altLang="ko-KR" sz="22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2200" b="1" dirty="0">
                <a:latin typeface="나눔고딕 ExtraBold" pitchFamily="50" charset="-127"/>
                <a:ea typeface="나눔고딕 ExtraBold" pitchFamily="50" charset="-127"/>
              </a:rPr>
              <a:t>원료목록 보고 절차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71AC00-CA90-F923-04E4-46D4E818823E}"/>
              </a:ext>
            </a:extLst>
          </p:cNvPr>
          <p:cNvSpPr txBox="1"/>
          <p:nvPr/>
        </p:nvSpPr>
        <p:spPr>
          <a:xfrm>
            <a:off x="640349" y="309774"/>
            <a:ext cx="5307863" cy="114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en-US" altLang="ko-KR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pc="-15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맞춤형화장품판매업자 원료목록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보고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원료목록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보고 절차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F8BDF6A-3304-6847-366E-755BCCB53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348880"/>
            <a:ext cx="4392488" cy="18925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2EF9FFC-DBB4-9BC3-2649-050981F47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2337450"/>
            <a:ext cx="4248472" cy="30243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017499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45689" y="0"/>
            <a:ext cx="2638822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179512" y="1834301"/>
            <a:ext cx="207300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500" b="1" spc="-15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Chapter 2</a:t>
            </a:r>
            <a:endParaRPr lang="ko-KR" altLang="en-US" sz="3500" b="1" spc="-1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768903" y="1700808"/>
            <a:ext cx="288572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z="3000" b="1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3000" b="1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ko-KR" altLang="en-US" sz="3000" b="1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35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46748" y="2614134"/>
            <a:ext cx="276550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2500" spc="-1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25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신청</a:t>
            </a:r>
            <a:endParaRPr lang="en-US" altLang="ko-KR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ko-KR" altLang="en-US" sz="25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4154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36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4538422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2-1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203122"/>
            <a:ext cx="4248472" cy="35301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74473" y="1484784"/>
            <a:ext cx="3963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대한화장품협회 홈페이지 접속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(www.kcia.or.kr)</a:t>
            </a:r>
            <a:endParaRPr lang="ko-KR" altLang="en-US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1654" y="1484784"/>
            <a:ext cx="3729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화장품 </a:t>
            </a:r>
            <a:r>
              <a:rPr lang="ko-KR" altLang="en-US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성분사전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홈페이지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(www.kcia.or.kr/cid)</a:t>
            </a:r>
            <a:endParaRPr lang="ko-KR" altLang="en-US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74472" y="5993530"/>
            <a:ext cx="8346113" cy="397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※ </a:t>
            </a:r>
            <a:r>
              <a:rPr lang="ko-KR" altLang="en-US" b="1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대한화장품협회 홈페이지 접속 → 화장품 </a:t>
            </a:r>
            <a:r>
              <a:rPr lang="ko-KR" altLang="en-US" b="1" dirty="0" err="1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성분사전</a:t>
            </a:r>
            <a:r>
              <a:rPr lang="ko-KR" altLang="en-US" b="1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홈페이지 클릭</a:t>
            </a:r>
            <a:endParaRPr lang="en-US" altLang="ko-KR" b="1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59" y="2203122"/>
            <a:ext cx="4133533" cy="35301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2051720" y="4869159"/>
            <a:ext cx="792088" cy="8640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7678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37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11" y="1556792"/>
            <a:ext cx="7992888" cy="5146027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572000" y="1556792"/>
            <a:ext cx="864096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627784" y="4437112"/>
            <a:ext cx="3528392" cy="5760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936052" y="5157192"/>
            <a:ext cx="2821606" cy="1089529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※ 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화장품 </a:t>
            </a:r>
            <a:r>
              <a:rPr lang="ko-KR" altLang="en-US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성분사전에</a:t>
            </a:r>
            <a:endParaRPr lang="en-US" altLang="ko-KR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등재된 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모든 성분이</a:t>
            </a:r>
            <a:endParaRPr lang="en-US" altLang="ko-KR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모두 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사용 가능한 것은 아님</a:t>
            </a:r>
          </a:p>
        </p:txBody>
      </p:sp>
      <p:cxnSp>
        <p:nvCxnSpPr>
          <p:cNvPr id="8" name="직선 화살표 연결선 7"/>
          <p:cNvCxnSpPr>
            <a:stCxn id="4" idx="2"/>
            <a:endCxn id="7" idx="0"/>
          </p:cNvCxnSpPr>
          <p:nvPr/>
        </p:nvCxnSpPr>
        <p:spPr>
          <a:xfrm flipH="1">
            <a:off x="4391980" y="1916832"/>
            <a:ext cx="612068" cy="252028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037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38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B06D588-BCB6-468A-8D1D-A5A9003BCA01}"/>
              </a:ext>
            </a:extLst>
          </p:cNvPr>
          <p:cNvSpPr/>
          <p:nvPr/>
        </p:nvSpPr>
        <p:spPr>
          <a:xfrm>
            <a:off x="908384" y="2334239"/>
            <a:ext cx="6532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spc="-150" dirty="0" err="1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영문명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또는 </a:t>
            </a: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CAS No 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등으로 검색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DDC2B87-B04F-449D-9FB4-40950D4EC98B}"/>
              </a:ext>
            </a:extLst>
          </p:cNvPr>
          <p:cNvSpPr/>
          <p:nvPr/>
        </p:nvSpPr>
        <p:spPr>
          <a:xfrm>
            <a:off x="573460" y="2780928"/>
            <a:ext cx="80623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외래어 표기법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대한화학회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명명법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등 한 성분에 대해 여러 가지 이름이 존재할 수 있음</a:t>
            </a:r>
            <a:endParaRPr lang="en-US" altLang="ko-KR" spc="-1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예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Citric Acid</a:t>
            </a:r>
            <a:endParaRPr lang="ko-KR" altLang="en-US" spc="-1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A1649D0-D57A-46E9-BDD9-B416559A88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8" y="2328761"/>
            <a:ext cx="423257" cy="42325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6459" y="1689630"/>
            <a:ext cx="355746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화장품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성분사전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검색 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TIP</a:t>
            </a:r>
            <a:endParaRPr lang="ko-KR" altLang="en-US" sz="2400" spc="-1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1015033" y="3969856"/>
          <a:ext cx="3378536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327">
                  <a:extLst>
                    <a:ext uri="{9D8B030D-6E8A-4147-A177-3AD203B41FA5}">
                      <a16:colId xmlns:a16="http://schemas.microsoft.com/office/drawing/2014/main" val="3720081654"/>
                    </a:ext>
                  </a:extLst>
                </a:gridCol>
                <a:gridCol w="1872209">
                  <a:extLst>
                    <a:ext uri="{9D8B030D-6E8A-4147-A177-3AD203B41FA5}">
                      <a16:colId xmlns:a16="http://schemas.microsoft.com/office/drawing/2014/main" val="651411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영문명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Citric Acid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26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CAS</a:t>
                      </a:r>
                      <a:r>
                        <a:rPr lang="en-US" altLang="ko-KR" baseline="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No.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5949-29-1</a:t>
                      </a: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77-92-9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34184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한글명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시트르산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4334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구연산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4697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시트릭애씨드</a:t>
                      </a:r>
                      <a:endParaRPr lang="ko-KR" altLang="en-US" dirty="0">
                        <a:solidFill>
                          <a:srgbClr val="C00000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570864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009888" y="3969856"/>
          <a:ext cx="3378536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327">
                  <a:extLst>
                    <a:ext uri="{9D8B030D-6E8A-4147-A177-3AD203B41FA5}">
                      <a16:colId xmlns:a16="http://schemas.microsoft.com/office/drawing/2014/main" val="3720081654"/>
                    </a:ext>
                  </a:extLst>
                </a:gridCol>
                <a:gridCol w="1872209">
                  <a:extLst>
                    <a:ext uri="{9D8B030D-6E8A-4147-A177-3AD203B41FA5}">
                      <a16:colId xmlns:a16="http://schemas.microsoft.com/office/drawing/2014/main" val="651411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영문명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Citric Acid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26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CAS</a:t>
                      </a:r>
                      <a:r>
                        <a:rPr lang="en-US" altLang="ko-KR" baseline="0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No.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5949-29-1</a:t>
                      </a: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77-92-9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358220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표준명</a:t>
                      </a:r>
                      <a:endParaRPr lang="en-US" altLang="ko-KR" dirty="0">
                        <a:solidFill>
                          <a:srgbClr val="C00000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dirty="0" err="1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성분사전</a:t>
                      </a:r>
                      <a:r>
                        <a:rPr lang="en-US" altLang="ko-KR" dirty="0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dirty="0">
                        <a:solidFill>
                          <a:srgbClr val="C00000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시트릭애씨드</a:t>
                      </a:r>
                      <a:endParaRPr lang="ko-KR" altLang="en-US" dirty="0">
                        <a:solidFill>
                          <a:srgbClr val="C00000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433435"/>
                  </a:ext>
                </a:extLst>
              </a:tr>
            </a:tbl>
          </a:graphicData>
        </a:graphic>
      </p:graphicFrame>
      <p:sp>
        <p:nvSpPr>
          <p:cNvPr id="16" name="오른쪽 화살표 15"/>
          <p:cNvSpPr/>
          <p:nvPr/>
        </p:nvSpPr>
        <p:spPr bwMode="auto">
          <a:xfrm>
            <a:off x="4530380" y="4791169"/>
            <a:ext cx="361797" cy="48565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11068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39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DDC2B87-B04F-449D-9FB4-40950D4EC98B}"/>
              </a:ext>
            </a:extLst>
          </p:cNvPr>
          <p:cNvSpPr/>
          <p:nvPr/>
        </p:nvSpPr>
        <p:spPr>
          <a:xfrm>
            <a:off x="573460" y="2780928"/>
            <a:ext cx="80623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생약명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관용명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등 </a:t>
            </a: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동</a:t>
            </a:r>
            <a:r>
              <a:rPr lang="ko-KR" altLang="en-US" spc="-150" dirty="0" err="1">
                <a:latin typeface="나눔바른고딕" panose="020B0603020101020101" pitchFamily="50" charset="-127"/>
                <a:ea typeface="나눔고딕 ExtraBold" panose="020D0904000000000000" pitchFamily="50" charset="-127"/>
                <a:cs typeface="Calibri" panose="020F0502020204030204" pitchFamily="34" charset="0"/>
              </a:rPr>
              <a:t>∙</a:t>
            </a: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식물에도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다양한 이름이 존재할 수 있음</a:t>
            </a:r>
            <a:endParaRPr lang="en-US" altLang="ko-KR" spc="-1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예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  <a:r>
              <a:rPr lang="en-US" altLang="ko-KR" i="1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Pueraria</a:t>
            </a:r>
            <a:r>
              <a:rPr lang="en-US" altLang="ko-KR" i="1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lobate </a:t>
            </a:r>
            <a:endParaRPr lang="ko-KR" altLang="en-US" spc="-1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A1649D0-D57A-46E9-BDD9-B416559A88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8" y="2328761"/>
            <a:ext cx="423257" cy="42325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6459" y="1689630"/>
            <a:ext cx="355746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화장품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성분사전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검색 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TIP</a:t>
            </a:r>
            <a:endParaRPr lang="ko-KR" altLang="en-US" sz="2400" spc="-1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1015033" y="3969856"/>
          <a:ext cx="33976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6727">
                  <a:extLst>
                    <a:ext uri="{9D8B030D-6E8A-4147-A177-3AD203B41FA5}">
                      <a16:colId xmlns:a16="http://schemas.microsoft.com/office/drawing/2014/main" val="3720081654"/>
                    </a:ext>
                  </a:extLst>
                </a:gridCol>
                <a:gridCol w="2000909">
                  <a:extLst>
                    <a:ext uri="{9D8B030D-6E8A-4147-A177-3AD203B41FA5}">
                      <a16:colId xmlns:a16="http://schemas.microsoft.com/office/drawing/2014/main" val="651411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영문명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kern="1200" dirty="0" err="1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Pueraria</a:t>
                      </a:r>
                      <a:r>
                        <a:rPr lang="en-US" altLang="ko-KR" sz="1800" b="1" i="0" kern="1200" dirty="0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800" b="1" i="0" kern="1200" dirty="0" err="1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lobata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261471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한글명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4334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칙덤불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4697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갈근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5708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푸에라리아로바타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5392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푸에라리아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로바타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1730442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009888" y="3969855"/>
          <a:ext cx="33785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327">
                  <a:extLst>
                    <a:ext uri="{9D8B030D-6E8A-4147-A177-3AD203B41FA5}">
                      <a16:colId xmlns:a16="http://schemas.microsoft.com/office/drawing/2014/main" val="3720081654"/>
                    </a:ext>
                  </a:extLst>
                </a:gridCol>
                <a:gridCol w="1872209">
                  <a:extLst>
                    <a:ext uri="{9D8B030D-6E8A-4147-A177-3AD203B41FA5}">
                      <a16:colId xmlns:a16="http://schemas.microsoft.com/office/drawing/2014/main" val="651411893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사용 부위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성분명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예시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261471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전초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칡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추출물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358220"/>
                  </a:ext>
                </a:extLst>
              </a:tr>
              <a:tr h="44500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뿌리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칡뿌리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추출물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433435"/>
                  </a:ext>
                </a:extLst>
              </a:tr>
              <a:tr h="4450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칡뿌리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가루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006936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줄기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C00000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칡줄기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추출물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931663"/>
                  </a:ext>
                </a:extLst>
              </a:tr>
            </a:tbl>
          </a:graphicData>
        </a:graphic>
      </p:graphicFrame>
      <p:sp>
        <p:nvSpPr>
          <p:cNvPr id="16" name="오른쪽 화살표 15"/>
          <p:cNvSpPr/>
          <p:nvPr/>
        </p:nvSpPr>
        <p:spPr bwMode="auto">
          <a:xfrm>
            <a:off x="4560718" y="4910646"/>
            <a:ext cx="361797" cy="375704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o"/>
              <a:tabLst/>
            </a:pPr>
            <a:endParaRPr kumimoji="1" lang="ko-KR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B06D588-BCB6-468A-8D1D-A5A9003BCA01}"/>
              </a:ext>
            </a:extLst>
          </p:cNvPr>
          <p:cNvSpPr/>
          <p:nvPr/>
        </p:nvSpPr>
        <p:spPr>
          <a:xfrm>
            <a:off x="908384" y="2334239"/>
            <a:ext cx="6532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spc="-150" dirty="0" err="1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동</a:t>
            </a:r>
            <a:r>
              <a:rPr lang="ko-KR" altLang="en-US" sz="2000" spc="-150" dirty="0" err="1"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고딕 ExtraBold" panose="020D0904000000000000" pitchFamily="50" charset="-127"/>
                <a:cs typeface="Calibri" panose="020F0502020204030204" pitchFamily="34" charset="0"/>
              </a:rPr>
              <a:t>∙식물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고딕 ExtraBold" panose="020D0904000000000000" pitchFamily="50" charset="-127"/>
                <a:cs typeface="Calibri" panose="020F0502020204030204" pitchFamily="34" charset="0"/>
              </a:rPr>
              <a:t> 유래 원료</a:t>
            </a: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고딕 ExtraBold" panose="020D0904000000000000" pitchFamily="50" charset="-127"/>
                <a:cs typeface="Calibri" panose="020F0502020204030204" pitchFamily="34" charset="0"/>
              </a:rPr>
              <a:t>) 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바른고딕" panose="020B0603020101020101" pitchFamily="50" charset="-127"/>
                <a:ea typeface="나눔고딕 ExtraBold" panose="020D0904000000000000" pitchFamily="50" charset="-127"/>
                <a:cs typeface="Calibri" panose="020F0502020204030204" pitchFamily="34" charset="0"/>
              </a:rPr>
              <a:t>해당 동 ∙식물 의 학명과 사용 부위 확인 후 검색</a:t>
            </a:r>
            <a:endParaRPr lang="ko-KR" altLang="en-US" sz="2000" spc="-150" dirty="0">
              <a:solidFill>
                <a:schemeClr val="accent5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2593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40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DDC2B87-B04F-449D-9FB4-40950D4EC98B}"/>
              </a:ext>
            </a:extLst>
          </p:cNvPr>
          <p:cNvSpPr/>
          <p:nvPr/>
        </p:nvSpPr>
        <p:spPr>
          <a:xfrm>
            <a:off x="573460" y="2780928"/>
            <a:ext cx="8062357" cy="874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예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“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글리세린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만 검색하고 싶은 경우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글리세린 앞 뒤로 </a:t>
            </a:r>
            <a:r>
              <a:rPr lang="en-US" altLang="ko-KR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 “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를 입력하면 해당 </a:t>
            </a: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성분명만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검색됨</a:t>
            </a:r>
            <a:endParaRPr lang="en-US" altLang="ko-KR" spc="-1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A1649D0-D57A-46E9-BDD9-B416559A88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8" y="2328761"/>
            <a:ext cx="423257" cy="42325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6459" y="1689630"/>
            <a:ext cx="355746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화장품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성분사전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검색 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TIP</a:t>
            </a:r>
            <a:endParaRPr lang="ko-KR" altLang="en-US" sz="2400" spc="-1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B06D588-BCB6-468A-8D1D-A5A9003BCA01}"/>
              </a:ext>
            </a:extLst>
          </p:cNvPr>
          <p:cNvSpPr/>
          <p:nvPr/>
        </p:nvSpPr>
        <p:spPr>
          <a:xfrm>
            <a:off x="908384" y="2334239"/>
            <a:ext cx="6532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정확한 검색 결과를 원하는 경우</a:t>
            </a: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spc="-150" dirty="0" err="1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성분명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앞 뒤로 </a:t>
            </a: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 “ 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입력하여 검색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60" y="3363982"/>
            <a:ext cx="7886972" cy="3174930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3635895" y="3501008"/>
            <a:ext cx="2134383" cy="2880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13842" y="5445224"/>
            <a:ext cx="7846590" cy="5760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/>
          <p:cNvCxnSpPr>
            <a:stCxn id="18" idx="2"/>
            <a:endCxn id="19" idx="0"/>
          </p:cNvCxnSpPr>
          <p:nvPr/>
        </p:nvCxnSpPr>
        <p:spPr>
          <a:xfrm flipH="1">
            <a:off x="4537137" y="3789040"/>
            <a:ext cx="165950" cy="165618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7759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50" y="3643970"/>
            <a:ext cx="7653488" cy="3077505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41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DDC2B87-B04F-449D-9FB4-40950D4EC98B}"/>
              </a:ext>
            </a:extLst>
          </p:cNvPr>
          <p:cNvSpPr/>
          <p:nvPr/>
        </p:nvSpPr>
        <p:spPr>
          <a:xfrm>
            <a:off x="573460" y="2780928"/>
            <a:ext cx="8062357" cy="874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예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“</a:t>
            </a: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감초뿌리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와 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녹차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 모두 포함된 성분을 검색하고 싶은 경우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“</a:t>
            </a: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감초뿌리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와 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녹차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를 각각 입력한 뒤 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결과내 </a:t>
            </a:r>
            <a:r>
              <a:rPr lang="ko-KR" altLang="en-US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재검색</a:t>
            </a:r>
            <a:r>
              <a:rPr lang="en-US" altLang="ko-KR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으로 검색</a:t>
            </a:r>
            <a:endParaRPr lang="en-US" altLang="ko-KR" spc="-1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A1649D0-D57A-46E9-BDD9-B416559A88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8" y="2328761"/>
            <a:ext cx="423257" cy="42325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6459" y="1689630"/>
            <a:ext cx="355746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화장품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성분사전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검색 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TIP</a:t>
            </a:r>
            <a:endParaRPr lang="ko-KR" altLang="en-US" sz="2400" spc="-1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B06D588-BCB6-468A-8D1D-A5A9003BCA01}"/>
              </a:ext>
            </a:extLst>
          </p:cNvPr>
          <p:cNvSpPr/>
          <p:nvPr/>
        </p:nvSpPr>
        <p:spPr>
          <a:xfrm>
            <a:off x="908384" y="2334239"/>
            <a:ext cx="6532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AND 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검색 결과를 원하는 경우</a:t>
            </a: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“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결과 내 </a:t>
            </a:r>
            <a:r>
              <a:rPr lang="ko-KR" altLang="en-US" sz="2000" spc="-150" dirty="0" err="1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재검색</a:t>
            </a: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 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이용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2771800" y="3731345"/>
            <a:ext cx="3384376" cy="60254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13842" y="5660386"/>
            <a:ext cx="7846590" cy="5760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/>
          <p:cNvCxnSpPr>
            <a:endCxn id="19" idx="0"/>
          </p:cNvCxnSpPr>
          <p:nvPr/>
        </p:nvCxnSpPr>
        <p:spPr>
          <a:xfrm>
            <a:off x="4463988" y="4333891"/>
            <a:ext cx="73149" cy="132649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492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59" y="2712737"/>
            <a:ext cx="5643218" cy="3697166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42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56D6D6-0112-43AB-BE25-9CA8FD7240BC}"/>
              </a:ext>
            </a:extLst>
          </p:cNvPr>
          <p:cNvSpPr txBox="1"/>
          <p:nvPr/>
        </p:nvSpPr>
        <p:spPr>
          <a:xfrm>
            <a:off x="6280740" y="2708061"/>
            <a:ext cx="2712640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링크 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hlinkClick r:id="rId4"/>
              </a:rPr>
              <a:t>https://www.law.go.kr/LSW/main.html</a:t>
            </a:r>
            <a:endParaRPr lang="en-US" altLang="ko-KR" spc="-15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검색 방법 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법제처 ⇒ 법령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행정규칙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자치법규⇒ 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화장품 안전기준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 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검색</a:t>
            </a: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ko-KR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1] </a:t>
            </a:r>
            <a:r>
              <a:rPr lang="ko-KR" altLang="en-US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사용할 수 없는 원료</a:t>
            </a:r>
            <a:r>
              <a:rPr lang="en-US" altLang="ko-KR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 [</a:t>
            </a:r>
            <a:r>
              <a:rPr lang="ko-KR" altLang="en-US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 </a:t>
            </a:r>
            <a:r>
              <a:rPr lang="en-US" altLang="ko-KR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2] </a:t>
            </a:r>
            <a:r>
              <a:rPr lang="ko-KR" altLang="en-US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사용상의 제한이 필요한 원료</a:t>
            </a:r>
            <a:endParaRPr lang="en-US" altLang="ko-KR" spc="-150" dirty="0">
              <a:solidFill>
                <a:schemeClr val="accent5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B7F2E09-C85E-4134-B1F1-43ECF5039259}"/>
              </a:ext>
            </a:extLst>
          </p:cNvPr>
          <p:cNvSpPr/>
          <p:nvPr/>
        </p:nvSpPr>
        <p:spPr>
          <a:xfrm>
            <a:off x="414517" y="2229623"/>
            <a:ext cx="6532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식품의약품안전처</a:t>
            </a: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「화장품 안전기준 등에 관한 규정」 고시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6459" y="1689630"/>
            <a:ext cx="823798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참고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배합금지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및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배합한도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성분 검색 확인 방법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547664" y="3980681"/>
            <a:ext cx="744463" cy="31241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0583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59" y="2712737"/>
            <a:ext cx="5643218" cy="3697166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43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56D6D6-0112-43AB-BE25-9CA8FD7240BC}"/>
              </a:ext>
            </a:extLst>
          </p:cNvPr>
          <p:cNvSpPr txBox="1"/>
          <p:nvPr/>
        </p:nvSpPr>
        <p:spPr>
          <a:xfrm>
            <a:off x="6280740" y="2708061"/>
            <a:ext cx="2712640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링크 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hlinkClick r:id="rId4"/>
              </a:rPr>
              <a:t>https://www.law.go.kr/LSW/main.html</a:t>
            </a:r>
            <a:endParaRPr lang="en-US" altLang="ko-KR" spc="-15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검색 방법 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법제처 ⇒ 법령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행정규칙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자치법규⇒ 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화장품 색소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 </a:t>
            </a:r>
            <a:r>
              <a:rPr lang="ko-KR" altLang="en-US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검색</a:t>
            </a: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ko-KR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</a:t>
            </a:r>
            <a:r>
              <a:rPr lang="en-US" altLang="ko-KR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1] </a:t>
            </a:r>
            <a:r>
              <a:rPr lang="ko-KR" altLang="en-US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사용할 수 없는 원료</a:t>
            </a:r>
            <a:r>
              <a:rPr lang="en-US" altLang="ko-KR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 [</a:t>
            </a:r>
            <a:r>
              <a:rPr lang="ko-KR" altLang="en-US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별표 </a:t>
            </a:r>
            <a:r>
              <a:rPr lang="en-US" altLang="ko-KR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2] </a:t>
            </a:r>
            <a:r>
              <a:rPr lang="ko-KR" altLang="en-US" spc="-150" dirty="0">
                <a:solidFill>
                  <a:schemeClr val="accent5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사용상의 제한이 필요한 원료</a:t>
            </a:r>
            <a:endParaRPr lang="en-US" altLang="ko-KR" spc="-150" dirty="0">
              <a:solidFill>
                <a:schemeClr val="accent5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B7F2E09-C85E-4134-B1F1-43ECF5039259}"/>
              </a:ext>
            </a:extLst>
          </p:cNvPr>
          <p:cNvSpPr/>
          <p:nvPr/>
        </p:nvSpPr>
        <p:spPr>
          <a:xfrm>
            <a:off x="414516" y="2229623"/>
            <a:ext cx="69657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식품의약품안전처</a:t>
            </a:r>
            <a:r>
              <a:rPr lang="en-US" altLang="ko-KR" sz="2000" spc="-15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</a:t>
            </a:r>
            <a:r>
              <a:rPr lang="ko-KR" altLang="en-US" sz="2000" spc="-15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「 화장품 색소 종류 및 기준 」 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고시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6459" y="1689630"/>
            <a:ext cx="823798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참고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배합금지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및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배합한도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성분 검색 확인 방법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547664" y="3980681"/>
            <a:ext cx="744463" cy="31241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8804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44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56D6D6-0112-43AB-BE25-9CA8FD7240BC}"/>
              </a:ext>
            </a:extLst>
          </p:cNvPr>
          <p:cNvSpPr txBox="1"/>
          <p:nvPr/>
        </p:nvSpPr>
        <p:spPr>
          <a:xfrm>
            <a:off x="6280740" y="2708061"/>
            <a:ext cx="2712640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링크 </a:t>
            </a:r>
            <a:r>
              <a:rPr lang="en-US" altLang="ko-KR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en-US" altLang="ko-KR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hlinkClick r:id="rId3"/>
              </a:rPr>
              <a:t>https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hlinkClick r:id="rId3"/>
              </a:rPr>
              <a:t>://nedrug.mfds.go.kr/index</a:t>
            </a: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검색 방법 </a:t>
            </a:r>
            <a:r>
              <a:rPr lang="en-US" altLang="ko-KR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식품의약품안전처 ⇒ 의약품안전나라 ⇒ </a:t>
            </a:r>
            <a:r>
              <a:rPr lang="ko-KR" altLang="en-US" spc="-150" dirty="0" err="1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의약품등</a:t>
            </a: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정보 ⇒  화장품 </a:t>
            </a:r>
            <a:r>
              <a:rPr lang="ko-KR" altLang="en-US" spc="-150" dirty="0" err="1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규제정보</a:t>
            </a: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B7F2E09-C85E-4134-B1F1-43ECF5039259}"/>
              </a:ext>
            </a:extLst>
          </p:cNvPr>
          <p:cNvSpPr/>
          <p:nvPr/>
        </p:nvSpPr>
        <p:spPr>
          <a:xfrm>
            <a:off x="414517" y="2229623"/>
            <a:ext cx="6532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식품의약품안전처</a:t>
            </a: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화장품 규제정보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59" y="2591330"/>
            <a:ext cx="5889179" cy="4140414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104678" y="2689011"/>
            <a:ext cx="648072" cy="21688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61628" y="6356944"/>
            <a:ext cx="1186036" cy="2404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/>
          <p:cNvCxnSpPr/>
          <p:nvPr/>
        </p:nvCxnSpPr>
        <p:spPr>
          <a:xfrm flipH="1">
            <a:off x="1547664" y="2905895"/>
            <a:ext cx="792088" cy="345045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6459" y="1689630"/>
            <a:ext cx="823798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참고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배합금지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및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배합한도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성분 검색 확인 방법</a:t>
            </a:r>
          </a:p>
        </p:txBody>
      </p:sp>
    </p:spTree>
    <p:extLst>
      <p:ext uri="{BB962C8B-B14F-4D97-AF65-F5344CB8AC3E}">
        <p14:creationId xmlns:p14="http://schemas.microsoft.com/office/powerpoint/2010/main" val="29371754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45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2-2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검색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56D6D6-0112-43AB-BE25-9CA8FD7240BC}"/>
              </a:ext>
            </a:extLst>
          </p:cNvPr>
          <p:cNvSpPr txBox="1"/>
          <p:nvPr/>
        </p:nvSpPr>
        <p:spPr>
          <a:xfrm>
            <a:off x="6012160" y="2780928"/>
            <a:ext cx="288032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링크 </a:t>
            </a:r>
            <a:r>
              <a:rPr lang="en-US" altLang="ko-KR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en-US" altLang="ko-KR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hlinkClick r:id="rId3"/>
              </a:rPr>
              <a:t>http://</a:t>
            </a:r>
            <a:r>
              <a:rPr lang="en-US" altLang="ko-KR" spc="-15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hlinkClick r:id="rId3"/>
              </a:rPr>
              <a:t>cis.kcii.re.kr/</a:t>
            </a: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검색 방법 </a:t>
            </a:r>
            <a:r>
              <a:rPr lang="en-US" altLang="ko-KR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대한화장품산업연구원 ⇒ 국내외 화장품 </a:t>
            </a:r>
            <a:r>
              <a:rPr lang="ko-KR" altLang="en-US" spc="-150" dirty="0" err="1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원료정보</a:t>
            </a:r>
            <a:r>
              <a:rPr lang="ko-KR" altLang="en-US" spc="-1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⇒ 국가별 화장품 원료 통합 정보 시스템 </a:t>
            </a:r>
            <a:endParaRPr lang="en-US" altLang="ko-KR" spc="-15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BF3307E5-A526-47A5-A278-E402FCFFE2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768956"/>
            <a:ext cx="5432052" cy="35156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9B7F2E09-C85E-4134-B1F1-43ECF5039259}"/>
              </a:ext>
            </a:extLst>
          </p:cNvPr>
          <p:cNvSpPr/>
          <p:nvPr/>
        </p:nvSpPr>
        <p:spPr>
          <a:xfrm>
            <a:off x="414517" y="2276872"/>
            <a:ext cx="6532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대한화장품산업연구원</a:t>
            </a:r>
            <a:r>
              <a:rPr lang="en-US" altLang="ko-KR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</a:t>
            </a:r>
            <a:r>
              <a:rPr lang="ko-KR" altLang="en-US" sz="2000" spc="-150" dirty="0">
                <a:solidFill>
                  <a:schemeClr val="accent5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화장품 원료 통합 정보 시스템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6459" y="1689630"/>
            <a:ext cx="823798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참고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배합금지</a:t>
            </a:r>
            <a:r>
              <a:rPr lang="en-US" altLang="ko-KR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및 </a:t>
            </a:r>
            <a:r>
              <a:rPr lang="ko-KR" altLang="en-US" sz="2400" spc="-15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배합한도</a:t>
            </a:r>
            <a:r>
              <a:rPr lang="ko-KR" altLang="en-US" sz="24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성분 검색 확인 방법</a:t>
            </a:r>
          </a:p>
        </p:txBody>
      </p:sp>
    </p:spTree>
    <p:extLst>
      <p:ext uri="{BB962C8B-B14F-4D97-AF65-F5344CB8AC3E}">
        <p14:creationId xmlns:p14="http://schemas.microsoft.com/office/powerpoint/2010/main" val="21874937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fld id="{ACE1CBDE-FC30-48F6-ADCC-C930279BB8A0}" type="slidenum">
              <a:rPr lang="ko-KR" altLang="en-US" smtClean="0"/>
              <a:pPr>
                <a:lnSpc>
                  <a:spcPct val="120000"/>
                </a:lnSpc>
              </a:pPr>
              <a:t>46</a:t>
            </a:fld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BBE23C-6A31-4050-B36B-905FF2B5EE86}"/>
              </a:ext>
            </a:extLst>
          </p:cNvPr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</a:t>
            </a:r>
            <a:r>
              <a:rPr lang="ko-KR" altLang="en-US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성분사전</a:t>
            </a:r>
            <a:endParaRPr lang="en-US" altLang="ko-KR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36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2-3</a:t>
            </a:r>
            <a:r>
              <a:rPr lang="en-US" altLang="ko-KR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화장품 </a:t>
            </a:r>
            <a:r>
              <a:rPr lang="ko-KR" altLang="en-US" sz="4400" b="1" spc="-150" dirty="0" err="1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성분명</a:t>
            </a:r>
            <a:r>
              <a:rPr lang="ko-KR" altLang="en-US" sz="4400" b="1" spc="-150" dirty="0">
                <a:ln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신청</a:t>
            </a:r>
            <a:endParaRPr lang="en-US" altLang="ko-KR" sz="4400" b="1" spc="-150" dirty="0">
              <a:ln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모서리가 둥근 직사각형 3">
            <a:extLst>
              <a:ext uri="{FF2B5EF4-FFF2-40B4-BE49-F238E27FC236}">
                <a16:creationId xmlns:a16="http://schemas.microsoft.com/office/drawing/2014/main" id="{80ACEB72-E7B6-4EFF-999F-0E9C33F4FB3F}"/>
              </a:ext>
            </a:extLst>
          </p:cNvPr>
          <p:cNvSpPr/>
          <p:nvPr/>
        </p:nvSpPr>
        <p:spPr>
          <a:xfrm>
            <a:off x="366459" y="323560"/>
            <a:ext cx="233740" cy="11324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6459" y="1628800"/>
            <a:ext cx="8320341" cy="43088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표준화 명칭이 없는 경우 → 화장품 </a:t>
            </a:r>
            <a:r>
              <a:rPr lang="ko-KR" altLang="en-US" sz="2200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성분사전에</a:t>
            </a:r>
            <a:r>
              <a:rPr lang="ko-KR" altLang="en-US" sz="22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2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2200" b="1" u="sng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성분명</a:t>
            </a:r>
            <a:r>
              <a:rPr lang="ko-KR" altLang="en-US" sz="2200" b="1" u="sng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표준화 신청</a:t>
            </a:r>
            <a:r>
              <a:rPr lang="en-US" altLang="ko-KR" sz="22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r>
              <a:rPr lang="ko-KR" altLang="en-US" sz="22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29" y="2232480"/>
            <a:ext cx="7617063" cy="4338666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419872" y="2204864"/>
            <a:ext cx="1008112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891594"/>
      </p:ext>
    </p:extLst>
  </p:cSld>
  <p:clrMapOvr>
    <a:masterClrMapping/>
  </p:clrMapOvr>
</p:sld>
</file>

<file path=ppt/slides/slide4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20000"/>
              </a:lnSpc>
              <a:defRPr/>
            </a:pPr>
            <a:fld id="{ACE1CBDE-FC30-48F6-ADCC-C930279BB8A0}" type="slidenum">
              <a:rPr lang="en-US" altLang="en-US"/>
              <a:pPr>
                <a:lnSpc>
                  <a:spcPct val="120000"/>
                </a:lnSpc>
                <a:defRPr/>
              </a:pPr>
              <a:t>47</a:t>
            </a:fld>
            <a:endParaRPr lang="en-US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640349" y="366336"/>
            <a:ext cx="5129930" cy="1046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pc="-150">
                <a:ln w="9525"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/>
                <a:ea typeface="나눔바른고딕"/>
              </a:rPr>
              <a:t>2. </a:t>
            </a:r>
            <a:r>
              <a:rPr lang="ko-KR" altLang="en-US" spc="-150">
                <a:ln w="9525"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/>
                <a:ea typeface="나눔바른고딕"/>
              </a:rPr>
              <a:t>화장품 성분사전</a:t>
            </a:r>
            <a:endParaRPr lang="ko-KR" altLang="en-US" spc="-150">
              <a:ln w="9525"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/>
              <a:ea typeface="나눔바른고딕"/>
            </a:endParaRPr>
          </a:p>
          <a:p>
            <a:pPr lvl="0">
              <a:defRPr/>
            </a:pPr>
            <a:r>
              <a:rPr lang="en-US" altLang="ko-KR" sz="3600" b="1" spc="-150">
                <a:ln w="9525"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/>
                <a:ea typeface="나눔바른고딕"/>
              </a:rPr>
              <a:t>2-3</a:t>
            </a:r>
            <a:r>
              <a:rPr lang="en-US" altLang="ko-KR" sz="4400" b="1" spc="-150">
                <a:ln w="9525"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/>
                <a:ea typeface="나눔바른고딕"/>
              </a:rPr>
              <a:t> </a:t>
            </a:r>
            <a:r>
              <a:rPr lang="ko-KR" altLang="en-US" sz="4400" b="1" spc="-150">
                <a:ln w="9525">
                  <a:solidFill>
                    <a:srgbClr val="1b1819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/>
                <a:ea typeface="나눔바른고딕"/>
              </a:rPr>
              <a:t>화장품 성분명 신청</a:t>
            </a:r>
            <a:endParaRPr lang="en-US" altLang="ko-KR" sz="4400" b="1" spc="-150">
              <a:ln w="9525">
                <a:solidFill>
                  <a:srgbClr val="1b1819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/>
              <a:ea typeface="나눔바른고딕"/>
            </a:endParaRPr>
          </a:p>
        </p:txBody>
      </p:sp>
      <p:sp>
        <p:nvSpPr>
          <p:cNvPr id="11" name="모서리가 둥근 직사각형 3"/>
          <p:cNvSpPr/>
          <p:nvPr/>
        </p:nvSpPr>
        <p:spPr>
          <a:xfrm>
            <a:off x="366459" y="323560"/>
            <a:ext cx="233740" cy="1132447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b="1">
              <a:latin typeface="나눔바른고딕"/>
              <a:ea typeface="나눔바른고딕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79513" y="2108472"/>
            <a:ext cx="3629477" cy="4725144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777404" y="3284984"/>
            <a:ext cx="1013445" cy="93610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857997" y="2074167"/>
            <a:ext cx="4530427" cy="1930897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4514531" y="3534940"/>
            <a:ext cx="3922900" cy="5421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2790849" y="3753036"/>
            <a:ext cx="1674675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07801" y="4259188"/>
            <a:ext cx="5099537" cy="2387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/>
              <a:buChar char="ü"/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성분명표준화위원회 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(</a:t>
            </a:r>
            <a:r>
              <a:rPr lang="ko-KR" altLang="en-US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월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2</a:t>
            </a:r>
            <a:r>
              <a:rPr lang="ko-KR" altLang="en-US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회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) </a:t>
            </a:r>
            <a:r>
              <a:rPr lang="ko-KR" altLang="en-US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개최</a:t>
            </a:r>
            <a:endParaRPr lang="ko-KR" altLang="en-US">
              <a:solidFill>
                <a:schemeClr val="accent5">
                  <a:lumMod val="50000"/>
                </a:schemeClr>
              </a:solidFill>
              <a:latin typeface="나눔고딕 ExtraBold"/>
              <a:ea typeface="나눔고딕 ExtraBold"/>
            </a:endParaRPr>
          </a:p>
          <a:p>
            <a:pPr marL="285750" indent="-285750">
              <a:lnSpc>
                <a:spcPct val="120000"/>
              </a:lnSpc>
              <a:buFont typeface="Wingdings"/>
              <a:buChar char="Ø"/>
              <a:defRPr/>
            </a:pPr>
            <a:r>
              <a:rPr lang="ko-KR" altLang="en-US">
                <a:latin typeface="나눔고딕 ExtraBold"/>
                <a:ea typeface="나눔고딕 ExtraBold"/>
              </a:rPr>
              <a:t>회의 일정은 성분사전 메인 화면에 안내되어있음</a:t>
            </a:r>
            <a:endParaRPr lang="ko-KR" altLang="en-US">
              <a:latin typeface="나눔고딕 ExtraBold"/>
              <a:ea typeface="나눔고딕 ExtraBold"/>
            </a:endParaRPr>
          </a:p>
          <a:p>
            <a:pPr marL="285750" indent="-285750">
              <a:lnSpc>
                <a:spcPct val="120000"/>
              </a:lnSpc>
              <a:buFont typeface="Wingdings"/>
              <a:buChar char="ü"/>
              <a:defRPr/>
            </a:pPr>
            <a:endParaRPr lang="en-US" altLang="ko-KR">
              <a:solidFill>
                <a:schemeClr val="accent5">
                  <a:lumMod val="50000"/>
                </a:schemeClr>
              </a:solidFill>
              <a:latin typeface="나눔고딕 ExtraBold"/>
              <a:ea typeface="나눔고딕 ExtraBold"/>
            </a:endParaRPr>
          </a:p>
          <a:p>
            <a:pPr marL="285750" indent="-285750">
              <a:lnSpc>
                <a:spcPct val="120000"/>
              </a:lnSpc>
              <a:buFont typeface="Wingdings"/>
              <a:buChar char="ü"/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보완이나 반려된 경우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, </a:t>
            </a:r>
            <a:r>
              <a:rPr lang="ko-KR" altLang="en-US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세 달 내에 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3</a:t>
            </a:r>
            <a:r>
              <a:rPr lang="ko-KR" altLang="en-US">
                <a:solidFill>
                  <a:schemeClr val="accent5">
                    <a:lumMod val="50000"/>
                  </a:schemeClr>
                </a:solidFill>
                <a:latin typeface="나눔고딕 ExtraBold"/>
                <a:ea typeface="나눔고딕 ExtraBold"/>
              </a:rPr>
              <a:t>회에 한해 무료로 재신청 가능</a:t>
            </a:r>
            <a:endParaRPr lang="ko-KR" altLang="en-US">
              <a:solidFill>
                <a:schemeClr val="accent5">
                  <a:lumMod val="50000"/>
                </a:schemeClr>
              </a:solidFill>
              <a:latin typeface="나눔고딕 ExtraBold"/>
              <a:ea typeface="나눔고딕 ExtraBold"/>
            </a:endParaRPr>
          </a:p>
          <a:p>
            <a:pPr marL="285750" indent="-285750">
              <a:lnSpc>
                <a:spcPct val="120000"/>
              </a:lnSpc>
              <a:buFont typeface="Wingdings"/>
              <a:buChar char="Ø"/>
              <a:defRPr/>
            </a:pPr>
            <a:r>
              <a:rPr lang="ko-KR" altLang="en-US">
                <a:latin typeface="나눔고딕 ExtraBold"/>
                <a:ea typeface="나눔고딕 ExtraBold"/>
              </a:rPr>
              <a:t>기간이 지난 경우</a:t>
            </a:r>
            <a:r>
              <a:rPr lang="en-US" altLang="ko-KR">
                <a:latin typeface="나눔고딕 ExtraBold"/>
                <a:ea typeface="나눔고딕 ExtraBold"/>
              </a:rPr>
              <a:t>, </a:t>
            </a:r>
            <a:r>
              <a:rPr lang="ko-KR" altLang="en-US">
                <a:latin typeface="나눔고딕 ExtraBold"/>
                <a:ea typeface="나눔고딕 ExtraBold"/>
              </a:rPr>
              <a:t>새로 신청하여야 함</a:t>
            </a:r>
            <a:endParaRPr lang="ko-KR" altLang="en-US">
              <a:solidFill>
                <a:schemeClr val="accent5">
                  <a:lumMod val="50000"/>
                </a:schemeClr>
              </a:solidFill>
              <a:latin typeface="나눔고딕 ExtraBold"/>
              <a:ea typeface="나눔고딕 ExtraBol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6459" y="1628800"/>
            <a:ext cx="8320341" cy="43088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200" b="1">
                <a:solidFill>
                  <a:schemeClr val="bg1"/>
                </a:solidFill>
                <a:latin typeface="나눔고딕 ExtraBold"/>
                <a:ea typeface="나눔고딕 ExtraBold"/>
              </a:rPr>
              <a:t>표준화 명칭이 없는 경우 → 화장품 성분사전에 </a:t>
            </a:r>
            <a:r>
              <a:rPr lang="en-US" altLang="ko-KR" sz="2200" b="1">
                <a:solidFill>
                  <a:schemeClr val="bg1"/>
                </a:solidFill>
                <a:latin typeface="나눔고딕 ExtraBold"/>
                <a:ea typeface="나눔고딕 ExtraBold"/>
              </a:rPr>
              <a:t>“</a:t>
            </a:r>
            <a:r>
              <a:rPr lang="ko-KR" altLang="en-US" sz="2200" b="1" u="sng">
                <a:solidFill>
                  <a:schemeClr val="bg1"/>
                </a:solidFill>
                <a:latin typeface="나눔고딕 ExtraBold"/>
                <a:ea typeface="나눔고딕 ExtraBold"/>
              </a:rPr>
              <a:t>성분명 표준화 신청</a:t>
            </a:r>
            <a:r>
              <a:rPr lang="en-US" altLang="ko-KR" sz="2200" b="1">
                <a:solidFill>
                  <a:schemeClr val="bg1"/>
                </a:solidFill>
                <a:latin typeface="나눔고딕 ExtraBold"/>
                <a:ea typeface="나눔고딕 ExtraBold"/>
              </a:rPr>
              <a:t>”</a:t>
            </a:r>
            <a:r>
              <a:rPr lang="ko-KR" altLang="en-US" sz="2200" b="1">
                <a:solidFill>
                  <a:schemeClr val="bg1"/>
                </a:solidFill>
                <a:latin typeface="나눔고딕 ExtraBold"/>
                <a:ea typeface="나눔고딕 ExtraBold"/>
              </a:rPr>
              <a:t> </a:t>
            </a:r>
            <a:endParaRPr lang="ko-KR" altLang="en-US" sz="2200" b="1">
              <a:solidFill>
                <a:schemeClr val="bg1"/>
              </a:solidFill>
              <a:latin typeface="나눔고딕 ExtraBold"/>
              <a:ea typeface="나눔고딕 Extra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927964" y="2492896"/>
            <a:ext cx="5596404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8000" b="1" cap="all" dirty="0">
                <a:ln w="0"/>
                <a:effectLst>
                  <a:reflection blurRad="12700" stA="50000" endPos="50000" dist="5000" dir="5400000" sy="-100000" rotWithShape="0"/>
                </a:effectLst>
                <a:ea typeface="HY견고딕" pitchFamily="18" charset="-127"/>
                <a:cs typeface="Arial" pitchFamily="34" charset="0"/>
              </a:rPr>
              <a:t>감사합니다</a:t>
            </a:r>
            <a:r>
              <a:rPr lang="en-US" altLang="ko-KR" sz="8000" b="1" cap="all" dirty="0">
                <a:ln w="0"/>
                <a:effectLst>
                  <a:reflection blurRad="12700" stA="50000" endPos="50000" dist="5000" dir="5400000" sy="-100000" rotWithShape="0"/>
                </a:effectLst>
                <a:ea typeface="HY견고딕" pitchFamily="18" charset="-127"/>
                <a:cs typeface="Arial" pitchFamily="34" charset="0"/>
              </a:rPr>
              <a:t>.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CBDE-FC30-48F6-ADCC-C930279BB8A0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143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2601</ep:Words>
  <ep:PresentationFormat>화면 슬라이드 쇼(4:3)</ep:PresentationFormat>
  <ep:Paragraphs>388</ep:Paragraphs>
  <ep:Slides>48</ep:Slides>
  <ep:Notes>48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ep:HeadingPairs>
  <ep:TitlesOfParts>
    <vt:vector size="4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2019-01-15T00:27:44.000</dcterms:created>
  <dc:creator>Windows 사용자</dc:creator>
  <cp:lastModifiedBy>user</cp:lastModifiedBy>
  <dcterms:modified xsi:type="dcterms:W3CDTF">2026-01-07T01:36:48.952</dcterms:modified>
  <cp:revision>1370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